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2" r:id="rId4"/>
    <p:sldId id="301" r:id="rId5"/>
    <p:sldId id="283" r:id="rId6"/>
    <p:sldId id="300" r:id="rId7"/>
    <p:sldId id="302" r:id="rId8"/>
    <p:sldId id="263" r:id="rId9"/>
    <p:sldId id="258" r:id="rId10"/>
    <p:sldId id="293" r:id="rId11"/>
    <p:sldId id="277" r:id="rId12"/>
    <p:sldId id="264" r:id="rId13"/>
    <p:sldId id="294" r:id="rId14"/>
    <p:sldId id="274" r:id="rId15"/>
    <p:sldId id="267" r:id="rId16"/>
    <p:sldId id="295" r:id="rId17"/>
    <p:sldId id="275" r:id="rId18"/>
    <p:sldId id="270" r:id="rId19"/>
    <p:sldId id="296" r:id="rId20"/>
    <p:sldId id="276" r:id="rId21"/>
    <p:sldId id="287" r:id="rId22"/>
    <p:sldId id="297" r:id="rId23"/>
    <p:sldId id="289" r:id="rId24"/>
    <p:sldId id="290" r:id="rId25"/>
    <p:sldId id="273" r:id="rId26"/>
    <p:sldId id="292" r:id="rId27"/>
    <p:sldId id="291" r:id="rId28"/>
  </p:sldIdLst>
  <p:sldSz cx="18288000" cy="10287000"/>
  <p:notesSz cx="6858000" cy="9144000"/>
  <p:embeddedFontLs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-330"/>
      </p:cViewPr>
      <p:guideLst>
        <p:guide orient="horz" pos="3239"/>
        <p:guide pos="57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6A421-DAC9-4879-8C72-D5B5D6B37F92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DA726-A109-40A0-AAE6-0E3F0DDFF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40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CDA726-A109-40A0-AAE6-0E3F0DDFFD2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95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CDA726-A109-40A0-AAE6-0E3F0DDFFD2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0301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CDA726-A109-40A0-AAE6-0E3F0DDFFD2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274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CDA726-A109-40A0-AAE6-0E3F0DDFFD2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39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CDA726-A109-40A0-AAE6-0E3F0DDFFD2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219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DA726-A109-40A0-AAE6-0E3F0DDFFD2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86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CDA726-A109-40A0-AAE6-0E3F0DDFFD2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39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4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56.png"/><Relationship Id="rId5" Type="http://schemas.openxmlformats.org/officeDocument/2006/relationships/image" Target="../media/image23.png"/><Relationship Id="rId10" Type="http://schemas.openxmlformats.org/officeDocument/2006/relationships/image" Target="../media/image55.png"/><Relationship Id="rId4" Type="http://schemas.openxmlformats.org/officeDocument/2006/relationships/image" Target="../media/image22.png"/><Relationship Id="rId9" Type="http://schemas.openxmlformats.org/officeDocument/2006/relationships/image" Target="../media/image5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4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59.png"/><Relationship Id="rId5" Type="http://schemas.openxmlformats.org/officeDocument/2006/relationships/image" Target="../media/image21.png"/><Relationship Id="rId10" Type="http://schemas.openxmlformats.org/officeDocument/2006/relationships/image" Target="../media/image58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43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56.png"/><Relationship Id="rId5" Type="http://schemas.openxmlformats.org/officeDocument/2006/relationships/image" Target="../media/image23.png"/><Relationship Id="rId10" Type="http://schemas.openxmlformats.org/officeDocument/2006/relationships/image" Target="../media/image61.png"/><Relationship Id="rId4" Type="http://schemas.openxmlformats.org/officeDocument/2006/relationships/image" Target="../media/image22.png"/><Relationship Id="rId9" Type="http://schemas.openxmlformats.org/officeDocument/2006/relationships/image" Target="../media/image6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4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59.png"/><Relationship Id="rId5" Type="http://schemas.openxmlformats.org/officeDocument/2006/relationships/image" Target="../media/image21.png"/><Relationship Id="rId10" Type="http://schemas.openxmlformats.org/officeDocument/2006/relationships/image" Target="../media/image58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44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63.png"/><Relationship Id="rId5" Type="http://schemas.openxmlformats.org/officeDocument/2006/relationships/image" Target="../media/image23.png"/><Relationship Id="rId10" Type="http://schemas.openxmlformats.org/officeDocument/2006/relationships/image" Target="../media/image56.png"/><Relationship Id="rId4" Type="http://schemas.openxmlformats.org/officeDocument/2006/relationships/image" Target="../media/image22.png"/><Relationship Id="rId9" Type="http://schemas.openxmlformats.org/officeDocument/2006/relationships/image" Target="../media/image6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4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59.png"/><Relationship Id="rId5" Type="http://schemas.openxmlformats.org/officeDocument/2006/relationships/image" Target="../media/image21.png"/><Relationship Id="rId10" Type="http://schemas.openxmlformats.org/officeDocument/2006/relationships/image" Target="../media/image58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45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7" Type="http://schemas.openxmlformats.org/officeDocument/2006/relationships/image" Target="../media/image24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65.png"/><Relationship Id="rId5" Type="http://schemas.openxmlformats.org/officeDocument/2006/relationships/image" Target="../media/image22.png"/><Relationship Id="rId10" Type="http://schemas.openxmlformats.org/officeDocument/2006/relationships/image" Target="../media/image64.jp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9.png"/><Relationship Id="rId5" Type="http://schemas.openxmlformats.org/officeDocument/2006/relationships/image" Target="../media/image32.png"/><Relationship Id="rId10" Type="http://schemas.openxmlformats.org/officeDocument/2006/relationships/image" Target="../media/image4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4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12" Type="http://schemas.openxmlformats.org/officeDocument/2006/relationships/image" Target="../media/image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69.png"/><Relationship Id="rId5" Type="http://schemas.openxmlformats.org/officeDocument/2006/relationships/image" Target="../media/image23.png"/><Relationship Id="rId10" Type="http://schemas.openxmlformats.org/officeDocument/2006/relationships/image" Target="../media/image68.png"/><Relationship Id="rId4" Type="http://schemas.openxmlformats.org/officeDocument/2006/relationships/image" Target="../media/image22.png"/><Relationship Id="rId9" Type="http://schemas.openxmlformats.org/officeDocument/2006/relationships/image" Target="../media/image6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9.png"/><Relationship Id="rId5" Type="http://schemas.openxmlformats.org/officeDocument/2006/relationships/image" Target="../media/image32.png"/><Relationship Id="rId10" Type="http://schemas.openxmlformats.org/officeDocument/2006/relationships/image" Target="../media/image4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71800" y="2679700"/>
            <a:ext cx="12344400" cy="2794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9000" b="1" i="0" u="none" strike="noStrike" dirty="0">
                <a:solidFill>
                  <a:srgbClr val="000000"/>
                </a:solidFill>
                <a:latin typeface="더잠실 3 Regular"/>
                <a:ea typeface="더잠실 3 Regular"/>
              </a:rPr>
              <a:t>T.U.C</a:t>
            </a:r>
          </a:p>
          <a:p>
            <a:pPr algn="ctr">
              <a:lnSpc>
                <a:spcPct val="99600"/>
              </a:lnSpc>
              <a:defRPr/>
            </a:pPr>
            <a:r>
              <a:rPr lang="en-US" altLang="ko-KR" sz="3600" b="1" i="0" u="none" strike="noStrike" dirty="0">
                <a:solidFill>
                  <a:srgbClr val="000000"/>
                </a:solidFill>
                <a:latin typeface="더잠실 3 Regular"/>
                <a:ea typeface="더잠실 3 Regular"/>
              </a:rPr>
              <a:t>(The Universal Chat)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914841" y="8528050"/>
            <a:ext cx="5867400" cy="990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1" i="0" u="none" strike="noStrike" kern="1200" cap="none" spc="0" normalizeH="0" baseline="0" dirty="0">
                <a:latin typeface="더잠실 3 Regular"/>
                <a:ea typeface="더잠실 3 Regular"/>
              </a:rPr>
              <a:t>팀원 </a:t>
            </a:r>
            <a:r>
              <a:rPr kumimoji="0" lang="en-US" altLang="ko-KR" sz="3600" b="1" i="0" u="none" strike="noStrike" kern="1200" cap="none" spc="0" normalizeH="0" baseline="0" dirty="0">
                <a:latin typeface="더잠실 3 Regular"/>
                <a:ea typeface="더잠실 3 Regular"/>
              </a:rPr>
              <a:t>: </a:t>
            </a:r>
            <a:r>
              <a:rPr kumimoji="0" lang="ko-KR" altLang="en-US" sz="3600" b="1" i="0" u="none" strike="noStrike" kern="1200" cap="none" spc="0" normalizeH="0" baseline="0" dirty="0">
                <a:latin typeface="더잠실 3 Regular"/>
                <a:ea typeface="더잠실 3 Regular"/>
              </a:rPr>
              <a:t>이종범 김병성 조정호</a:t>
            </a:r>
          </a:p>
        </p:txBody>
      </p:sp>
      <p:pic>
        <p:nvPicPr>
          <p:cNvPr id="18" name="Picture 1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609600" y="8724900"/>
            <a:ext cx="92202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BB11B3-69FC-79FE-EB08-6F9E061C440A}"/>
              </a:ext>
            </a:extLst>
          </p:cNvPr>
          <p:cNvSpPr txBox="1"/>
          <p:nvPr/>
        </p:nvSpPr>
        <p:spPr>
          <a:xfrm>
            <a:off x="11734800" y="9328150"/>
            <a:ext cx="4524936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 dirty="0" err="1">
                <a:latin typeface="더잠실 3 Regular"/>
                <a:ea typeface="더잠실 3 Regular"/>
              </a:rPr>
              <a:t>교육</a:t>
            </a:r>
            <a:r>
              <a:rPr lang="ko-KR" altLang="en-US" sz="2000" b="1" dirty="0" err="1">
                <a:latin typeface="더잠실 3 Regular"/>
                <a:ea typeface="더잠실 3 Regular"/>
              </a:rPr>
              <a:t>명</a:t>
            </a:r>
            <a:r>
              <a:rPr lang="ko-KR" altLang="en-US" sz="2000" b="1" dirty="0">
                <a:latin typeface="더잠실 3 Regular"/>
                <a:ea typeface="더잠실 3 Regular"/>
              </a:rPr>
              <a:t> </a:t>
            </a:r>
            <a:r>
              <a:rPr lang="en-US" altLang="ko-KR" sz="2000" b="1" dirty="0">
                <a:latin typeface="더잠실 3 Regular"/>
                <a:ea typeface="더잠실 3 Regular"/>
              </a:rPr>
              <a:t>: </a:t>
            </a:r>
            <a:r>
              <a:rPr kumimoji="0" lang="en-US" altLang="ko-KR" sz="2000" b="1" i="0" u="none" strike="noStrike" kern="1200" cap="none" spc="0" normalizeH="0" baseline="0" dirty="0">
                <a:latin typeface="더잠실 3 Regular"/>
                <a:ea typeface="더잠실 3 Regular"/>
              </a:rPr>
              <a:t>Edge </a:t>
            </a:r>
            <a:r>
              <a:rPr kumimoji="0" lang="ko-KR" altLang="en-US" sz="2000" b="1" i="0" u="none" strike="noStrike" kern="1200" cap="none" spc="0" normalizeH="0" baseline="0" dirty="0">
                <a:latin typeface="더잠실 3 Regular"/>
                <a:ea typeface="더잠실 3 Regular"/>
              </a:rPr>
              <a:t>디바이스 리눅스 </a:t>
            </a:r>
            <a:r>
              <a:rPr kumimoji="0" lang="en-US" altLang="ko-KR" sz="2000" b="1" i="0" u="none" strike="noStrike" kern="1200" cap="none" spc="0" normalizeH="0" baseline="0" dirty="0">
                <a:latin typeface="더잠실 3 Regular"/>
                <a:ea typeface="더잠실 3 Regular"/>
              </a:rPr>
              <a:t>BSP</a:t>
            </a:r>
            <a:endParaRPr kumimoji="0" lang="ko-KR" altLang="en-US" sz="2000" b="1" i="0" u="none" strike="noStrike" kern="1200" cap="none" spc="0" normalizeH="0" baseline="0" dirty="0">
              <a:latin typeface="더잠실 3 Regular"/>
              <a:ea typeface="더잠실 3 Regula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F0D45-6DAA-D5E5-7D49-2246F6CFEC79}"/>
              </a:ext>
            </a:extLst>
          </p:cNvPr>
          <p:cNvSpPr txBox="1"/>
          <p:nvPr/>
        </p:nvSpPr>
        <p:spPr>
          <a:xfrm>
            <a:off x="12039600" y="7924800"/>
            <a:ext cx="2590800" cy="990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9600"/>
              </a:lnSpc>
              <a:spcBef>
                <a:spcPct val="0"/>
              </a:spcBef>
              <a:defRPr/>
            </a:pPr>
            <a:r>
              <a:rPr kumimoji="0" lang="ko-KR" altLang="en-US" sz="3600" b="1" i="0" u="none" strike="noStrike" kern="1200" cap="none" spc="0" normalizeH="0" baseline="0" dirty="0" err="1">
                <a:latin typeface="더잠실 3 Regular"/>
                <a:ea typeface="더잠실 3 Regular"/>
              </a:rPr>
              <a:t>팀명</a:t>
            </a:r>
            <a:r>
              <a:rPr kumimoji="0" lang="ko-KR" altLang="en-US" sz="3600" b="1" i="0" u="none" strike="noStrike" kern="1200" cap="none" spc="0" normalizeH="0" baseline="0" dirty="0">
                <a:latin typeface="더잠실 3 Regular"/>
                <a:ea typeface="더잠실 3 Regular"/>
              </a:rPr>
              <a:t> </a:t>
            </a:r>
            <a:r>
              <a:rPr kumimoji="0" lang="en-US" altLang="ko-KR" sz="3600" b="1" i="0" u="none" strike="noStrike" kern="1200" cap="none" spc="0" normalizeH="0" baseline="0" dirty="0">
                <a:latin typeface="더잠실 3 Regular"/>
                <a:ea typeface="더잠실 3 Regular"/>
              </a:rPr>
              <a:t>: </a:t>
            </a:r>
            <a:r>
              <a:rPr lang="en-US" altLang="ko-KR" sz="3600" b="1" i="0" u="none" strike="noStrike" dirty="0">
                <a:latin typeface="더잠실 3 Regular"/>
                <a:ea typeface="더잠실 3 Regular"/>
              </a:rPr>
              <a:t>FILO</a:t>
            </a:r>
            <a:r>
              <a:rPr lang="ko-KR" altLang="en-US" sz="3600" b="1" i="0" u="none" strike="noStrike" dirty="0">
                <a:latin typeface="더잠실 3 Regular"/>
                <a:ea typeface="더잠실 3 Regular"/>
              </a:rPr>
              <a:t>팀</a:t>
            </a:r>
            <a:endParaRPr lang="en-US" altLang="ko-KR" sz="3600" b="1" i="0" u="none" strike="noStrike" dirty="0">
              <a:latin typeface="더잠실 3 Regular"/>
              <a:ea typeface="더잠실 3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02F662B-539B-A5D5-86D8-80B0B95A4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3571909-03DB-4E3C-CE53-658BA152D1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9900" y="425076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22B5078-E711-901B-E48B-59152E19DB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078148B-F18B-E288-7C47-754E1404C7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977A16C-DE85-DC99-96A3-A90E5CE21E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8A8119C-9693-F00F-7531-0047F7E56D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95C11E1-A072-D9F7-116A-4F669C23668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CE63CA9-1AB3-9ABE-3981-416ADE6BBD7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D85340B0-0F9B-AD8D-D125-DF7BC87CAD65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presentation_title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EF1BB4B1-0CF4-6720-6938-36239D3D6DE0}"/>
              </a:ext>
            </a:extLst>
          </p:cNvPr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C2C2C2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4470400" cy="180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Log in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Manual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더잠실 3 Regular"/>
                <a:cs typeface="+mn-cs"/>
              </a:rPr>
              <a:t> </a:t>
            </a:r>
          </a:p>
        </p:txBody>
      </p:sp>
      <p:sp>
        <p:nvSpPr>
          <p:cNvPr id="20" name="TextBox 18"/>
          <p:cNvSpPr txBox="1"/>
          <p:nvPr/>
        </p:nvSpPr>
        <p:spPr>
          <a:xfrm>
            <a:off x="6248399" y="3771900"/>
            <a:ext cx="10896600" cy="5130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처음 로그인 페이지에서 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ID/PW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박스를 터치한다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.</a:t>
            </a: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터치 받은 박스에 따라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,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터미널에서 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/ID, /PW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입력을 받는다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.</a:t>
            </a: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본인의 계정을 입력하고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,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Login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박스를 터치하면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,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본인의 계정으로 접속된다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.</a:t>
            </a: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터미널에 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/exit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명령어를 통해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,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로그아웃이 가능하다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.</a:t>
            </a: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5791199" y="2959100"/>
            <a:ext cx="11506200" cy="6553200"/>
          </a:xfrm>
          <a:prstGeom prst="frame">
            <a:avLst>
              <a:gd name="adj1" fmla="val 2929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66800" y="51435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7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56800" y="3708400"/>
            <a:ext cx="736600" cy="736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더잠실 3 Regular"/>
                <a:ea typeface="더잠실 3 Regular"/>
              </a:rPr>
              <a:t>presentation_photo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000" b="0" i="0" u="none" strike="noStrike">
                <a:solidFill>
                  <a:srgbClr val="494A4E"/>
                </a:solidFill>
                <a:latin typeface="더잠실 3 Regular"/>
                <a:ea typeface="더잠실 3 Regular"/>
              </a:rPr>
              <a:t>여기 핵심적인 코드 사진을 첨부해주세요</a:t>
            </a:r>
            <a:r>
              <a:rPr lang="en-US" altLang="ko-KR" sz="3000" b="0" i="0" u="none" strike="noStrike">
                <a:solidFill>
                  <a:srgbClr val="494A4E"/>
                </a:solidFill>
                <a:latin typeface="더잠실 3 Regular"/>
                <a:ea typeface="더잠실 3 Regular"/>
              </a:rPr>
              <a:t>.</a:t>
            </a:r>
          </a:p>
        </p:txBody>
      </p:sp>
      <p:pic>
        <p:nvPicPr>
          <p:cNvPr id="16" name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95400" y="3086100"/>
            <a:ext cx="736600" cy="736600"/>
          </a:xfrm>
          <a:prstGeom prst="rect">
            <a:avLst/>
          </a:prstGeom>
        </p:spPr>
      </p:pic>
      <p:sp>
        <p:nvSpPr>
          <p:cNvPr id="17" name="TextBox 13"/>
          <p:cNvSpPr txBox="1"/>
          <p:nvPr/>
        </p:nvSpPr>
        <p:spPr>
          <a:xfrm>
            <a:off x="990600" y="4457700"/>
            <a:ext cx="71882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494A4E"/>
                </a:solidFill>
                <a:latin typeface="더잠실 3 Regular"/>
                <a:ea typeface="더잠실 3 Regular"/>
              </a:rPr>
              <a:t>여기 </a:t>
            </a:r>
            <a:r>
              <a:rPr kumimoji="0" lang="en-US" altLang="ko-KR" sz="3000" b="0" i="0" u="none" strike="noStrike" kern="1200" cap="none" spc="0" normalizeH="0" baseline="0">
                <a:solidFill>
                  <a:srgbClr val="494A4E"/>
                </a:solidFill>
                <a:latin typeface="더잠실 3 Regular"/>
                <a:ea typeface="더잠실 3 Regular"/>
              </a:rPr>
              <a:t>UI</a:t>
            </a:r>
            <a:r>
              <a:rPr kumimoji="0" lang="ko-KR" altLang="en-US" sz="3000" b="0" i="0" u="none" strike="noStrike" kern="1200" cap="none" spc="0" normalizeH="0" baseline="0">
                <a:solidFill>
                  <a:srgbClr val="494A4E"/>
                </a:solidFill>
                <a:latin typeface="더잠실 3 Regular"/>
                <a:ea typeface="더잠실 3 Regular"/>
              </a:rPr>
              <a:t> 화면 캡쳐를 첨부해 주세요</a:t>
            </a:r>
            <a:r>
              <a:rPr kumimoji="0" lang="en-US" altLang="ko-KR" sz="3000" b="0" i="0" u="none" strike="noStrike" kern="1200" cap="none" spc="0" normalizeH="0" baseline="0">
                <a:solidFill>
                  <a:srgbClr val="494A4E"/>
                </a:solidFill>
                <a:latin typeface="더잠실 3 Regular"/>
                <a:ea typeface="더잠실 3 Regular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438743-7995-DCE2-8D70-17D42712A3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40118" y="1224813"/>
            <a:ext cx="5129540" cy="83949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68A944-A853-A04F-DDB2-435316788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0315" y="3056274"/>
            <a:ext cx="7908309" cy="459934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FE4A3CA-9265-3CD1-91FA-2121CDDB6C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67" y="7971686"/>
            <a:ext cx="7223265" cy="10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3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더잠실 3 Regular"/>
                <a:ea typeface="더잠실 3 Regular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4500" b="0" i="0" u="none" strike="noStrike">
                <a:solidFill>
                  <a:srgbClr val="C2C2C2"/>
                </a:solidFill>
                <a:latin typeface="더잠실 3 Regular"/>
                <a:ea typeface="더잠실 3 Regular"/>
              </a:rPr>
              <a:t>0</a:t>
            </a:r>
            <a:r>
              <a:rPr lang="en-US" altLang="ko-KR" sz="4500" b="0" i="0" u="none" strike="noStrike">
                <a:solidFill>
                  <a:srgbClr val="C2C2C2"/>
                </a:solidFill>
                <a:latin typeface="더잠실 3 Regular"/>
                <a:ea typeface="더잠실 3 Regular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2103100" cy="2971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9000" b="0" i="0" u="none" strike="noStrike" dirty="0">
                <a:solidFill>
                  <a:srgbClr val="000000"/>
                </a:solidFill>
                <a:latin typeface="더잠실 3 Regular"/>
                <a:ea typeface="더잠실 3 Regular"/>
              </a:rPr>
              <a:t>Register</a:t>
            </a:r>
            <a:endParaRPr lang="en-US" sz="9000" b="0" i="0" u="none" strike="noStrike" dirty="0">
              <a:solidFill>
                <a:srgbClr val="000000"/>
              </a:solidFill>
              <a:ea typeface="더잠실 3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20800" y="7416800"/>
            <a:ext cx="8458200" cy="154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하나뿐인 닉네임을 독점하세요</a:t>
            </a:r>
            <a:r>
              <a:rPr lang="en-US" altLang="ko-KR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!</a:t>
            </a:r>
            <a:endParaRPr lang="en-US" altLang="ko-KR" sz="3200" b="0" i="0" u="none" strike="noStrike" dirty="0">
              <a:solidFill>
                <a:srgbClr val="262626"/>
              </a:solidFill>
              <a:latin typeface="더잠실 3 Regular"/>
              <a:ea typeface="더잠실 3 Regular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1887200" y="2171700"/>
            <a:ext cx="3352800" cy="3352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A76F80-5C08-441C-E4A3-FD7828D92603}"/>
              </a:ext>
            </a:extLst>
          </p:cNvPr>
          <p:cNvSpPr txBox="1"/>
          <p:nvPr/>
        </p:nvSpPr>
        <p:spPr>
          <a:xfrm>
            <a:off x="1320800" y="4983518"/>
            <a:ext cx="8750300" cy="154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핵심 코드 </a:t>
            </a:r>
            <a:r>
              <a:rPr lang="en-US" altLang="ko-KR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: UDP / Framebuffer + </a:t>
            </a:r>
            <a:r>
              <a:rPr lang="en-US" altLang="ko-KR" sz="3200" dirty="0" err="1">
                <a:solidFill>
                  <a:srgbClr val="262626"/>
                </a:solidFill>
                <a:latin typeface="더잠실 3 Regular"/>
                <a:ea typeface="더잠실 3 Regular"/>
              </a:rPr>
              <a:t>Server_DB</a:t>
            </a:r>
            <a:r>
              <a:rPr lang="en-US" altLang="ko-KR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 + Touch</a:t>
            </a:r>
            <a:endParaRPr lang="en-US" altLang="ko-KR" sz="3200" b="0" i="0" u="none" strike="noStrike" dirty="0">
              <a:solidFill>
                <a:srgbClr val="262626"/>
              </a:solidFill>
              <a:latin typeface="더잠실 3 Regular"/>
              <a:ea typeface="더잠실 3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4338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9900" y="425076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C2C2C2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0</a:t>
            </a:r>
            <a:r>
              <a:rPr kumimoji="0" lang="en-US" altLang="ko-KR" sz="4500" b="0" i="0" u="none" strike="noStrike" kern="1200" cap="none" spc="0" normalizeH="0" baseline="0" noProof="0">
                <a:ln>
                  <a:noFill/>
                </a:ln>
                <a:solidFill>
                  <a:srgbClr val="C2C2C2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4470400" cy="180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Register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Manual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더잠실 3 Regular"/>
                <a:cs typeface="+mn-cs"/>
              </a:rPr>
              <a:t> </a:t>
            </a:r>
          </a:p>
        </p:txBody>
      </p:sp>
      <p:sp>
        <p:nvSpPr>
          <p:cNvPr id="20" name="TextBox 18"/>
          <p:cNvSpPr txBox="1"/>
          <p:nvPr/>
        </p:nvSpPr>
        <p:spPr>
          <a:xfrm>
            <a:off x="6553199" y="3746500"/>
            <a:ext cx="10896600" cy="5130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새로운 계정을 생성하는 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Page.</a:t>
            </a: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신규 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ID/PW/Nickname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을 정하고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(PW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는 한번 더 물어본다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.)</a:t>
            </a: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각 박스를 터치한다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,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터미널에서 각 박스에 대응하는 입력을 요구한다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.</a:t>
            </a: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이때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,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아이디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/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닉네임이 중복이면 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Reject,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아닐 경우 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Lobby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로 접속한다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.</a:t>
            </a: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6095999" y="2933700"/>
            <a:ext cx="11506200" cy="6553200"/>
          </a:xfrm>
          <a:prstGeom prst="frame">
            <a:avLst>
              <a:gd name="adj1" fmla="val 2929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5" name="그림 1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219200" y="5143500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56800" y="3708400"/>
            <a:ext cx="736600" cy="736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더잠실 3 Regular"/>
                <a:ea typeface="더잠실 3 Regular"/>
              </a:rPr>
              <a:t>presentation_photo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000" b="0" i="0" u="none" strike="noStrike">
                <a:solidFill>
                  <a:srgbClr val="494A4E"/>
                </a:solidFill>
                <a:latin typeface="더잠실 3 Regular"/>
                <a:ea typeface="더잠실 3 Regular"/>
              </a:rPr>
              <a:t>여기 핵심적인 코드 사진을 첨부해주세요</a:t>
            </a:r>
            <a:r>
              <a:rPr lang="en-US" altLang="ko-KR" sz="3000" b="0" i="0" u="none" strike="noStrike">
                <a:solidFill>
                  <a:srgbClr val="494A4E"/>
                </a:solidFill>
                <a:latin typeface="더잠실 3 Regular"/>
                <a:ea typeface="더잠실 3 Regular"/>
              </a:rPr>
              <a:t>.</a:t>
            </a:r>
          </a:p>
        </p:txBody>
      </p:sp>
      <p:pic>
        <p:nvPicPr>
          <p:cNvPr id="16" name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95400" y="3086100"/>
            <a:ext cx="736600" cy="736600"/>
          </a:xfrm>
          <a:prstGeom prst="rect">
            <a:avLst/>
          </a:prstGeom>
        </p:spPr>
      </p:pic>
      <p:sp>
        <p:nvSpPr>
          <p:cNvPr id="17" name="TextBox 13"/>
          <p:cNvSpPr txBox="1"/>
          <p:nvPr/>
        </p:nvSpPr>
        <p:spPr>
          <a:xfrm>
            <a:off x="990600" y="4457700"/>
            <a:ext cx="71882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494A4E"/>
                </a:solidFill>
                <a:latin typeface="더잠실 3 Regular"/>
                <a:ea typeface="더잠실 3 Regular"/>
              </a:rPr>
              <a:t>여기 </a:t>
            </a:r>
            <a:r>
              <a:rPr kumimoji="0" lang="en-US" altLang="ko-KR" sz="3000" b="0" i="0" u="none" strike="noStrike" kern="1200" cap="none" spc="0" normalizeH="0" baseline="0">
                <a:solidFill>
                  <a:srgbClr val="494A4E"/>
                </a:solidFill>
                <a:latin typeface="더잠실 3 Regular"/>
                <a:ea typeface="더잠실 3 Regular"/>
              </a:rPr>
              <a:t>UI</a:t>
            </a:r>
            <a:r>
              <a:rPr kumimoji="0" lang="ko-KR" altLang="en-US" sz="3000" b="0" i="0" u="none" strike="noStrike" kern="1200" cap="none" spc="0" normalizeH="0" baseline="0">
                <a:solidFill>
                  <a:srgbClr val="494A4E"/>
                </a:solidFill>
                <a:latin typeface="더잠실 3 Regular"/>
                <a:ea typeface="더잠실 3 Regular"/>
              </a:rPr>
              <a:t> 화면 캡쳐를 첨부해 주세요</a:t>
            </a:r>
            <a:r>
              <a:rPr kumimoji="0" lang="en-US" altLang="ko-KR" sz="3000" b="0" i="0" u="none" strike="noStrike" kern="1200" cap="none" spc="0" normalizeH="0" baseline="0">
                <a:solidFill>
                  <a:srgbClr val="494A4E"/>
                </a:solidFill>
                <a:latin typeface="더잠실 3 Regular"/>
                <a:ea typeface="더잠실 3 Regular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812258-CB2E-2151-A2EA-AC6B1919F9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14" y="2596354"/>
            <a:ext cx="8329442" cy="4985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0D48CD-AA31-80C6-7A84-AA8A979A4C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1430" y="2999598"/>
            <a:ext cx="7771037" cy="39830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F50380E-416C-252B-484E-14756E87DF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67" y="7971686"/>
            <a:ext cx="7223265" cy="10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2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더잠실 3 Regular"/>
                <a:ea typeface="더잠실 3 Regular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4500" b="0" i="0" u="none" strike="noStrike">
                <a:solidFill>
                  <a:srgbClr val="C2C2C2"/>
                </a:solidFill>
                <a:latin typeface="더잠실 3 Regular"/>
                <a:ea typeface="더잠실 3 Regular"/>
              </a:rPr>
              <a:t>0</a:t>
            </a:r>
            <a:r>
              <a:rPr lang="en-US" altLang="ko-KR" sz="4500" b="0" i="0" u="none" strike="noStrike">
                <a:solidFill>
                  <a:srgbClr val="C2C2C2"/>
                </a:solidFill>
                <a:latin typeface="더잠실 3 Regular"/>
                <a:ea typeface="더잠실 3 Regular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2103100" cy="2971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9000" b="0" i="0" u="none" strike="noStrike" dirty="0">
                <a:solidFill>
                  <a:srgbClr val="000000"/>
                </a:solidFill>
                <a:latin typeface="더잠실 3 Regular"/>
                <a:ea typeface="더잠실 3 Regular"/>
              </a:rPr>
              <a:t>Lobby</a:t>
            </a:r>
            <a:r>
              <a:rPr lang="en-US" sz="9000" b="0" i="0" u="none" strike="noStrike" dirty="0">
                <a:solidFill>
                  <a:srgbClr val="000000"/>
                </a:solidFill>
                <a:ea typeface="더잠실 3 Regular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0800" y="7416800"/>
            <a:ext cx="11785600" cy="154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누가 접속 중인지 확인하고</a:t>
            </a:r>
            <a:r>
              <a:rPr lang="en-US" altLang="ko-KR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, </a:t>
            </a:r>
            <a:r>
              <a:rPr lang="ko-KR" altLang="en-US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새로운 방을 만들고</a:t>
            </a:r>
            <a:r>
              <a:rPr lang="en-US" altLang="ko-KR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, </a:t>
            </a:r>
            <a:r>
              <a:rPr lang="ko-KR" altLang="en-US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방에 들어가세요</a:t>
            </a:r>
            <a:r>
              <a:rPr lang="en-US" altLang="ko-KR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!</a:t>
            </a:r>
            <a:endParaRPr lang="en-US" altLang="ko-KR" sz="3200" b="0" i="0" u="none" strike="noStrike" dirty="0">
              <a:solidFill>
                <a:srgbClr val="262626"/>
              </a:solidFill>
              <a:latin typeface="더잠실 3 Regular"/>
              <a:ea typeface="더잠실 3 Regular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268200" y="2095500"/>
            <a:ext cx="3276600" cy="3276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E2A2E7-8EA6-EE9D-AA92-83A8C85D296A}"/>
              </a:ext>
            </a:extLst>
          </p:cNvPr>
          <p:cNvSpPr txBox="1"/>
          <p:nvPr/>
        </p:nvSpPr>
        <p:spPr>
          <a:xfrm>
            <a:off x="1320800" y="4983518"/>
            <a:ext cx="8788400" cy="154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핵심 코드 </a:t>
            </a:r>
            <a:r>
              <a:rPr lang="en-US" altLang="ko-KR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: UDP / Framebuffer + </a:t>
            </a:r>
            <a:r>
              <a:rPr lang="en-US" altLang="ko-KR" sz="3200" dirty="0" err="1">
                <a:solidFill>
                  <a:srgbClr val="262626"/>
                </a:solidFill>
                <a:latin typeface="더잠실 3 Regular"/>
                <a:ea typeface="더잠실 3 Regular"/>
              </a:rPr>
              <a:t>Server_DB</a:t>
            </a:r>
            <a:r>
              <a:rPr lang="en-US" altLang="ko-KR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 + Touch</a:t>
            </a:r>
            <a:endParaRPr lang="en-US" altLang="ko-KR" sz="3200" b="0" i="0" u="none" strike="noStrike" dirty="0">
              <a:solidFill>
                <a:srgbClr val="262626"/>
              </a:solidFill>
              <a:latin typeface="더잠실 3 Regular"/>
              <a:ea typeface="더잠실 3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1225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9900" y="425076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C2C2C2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0</a:t>
            </a:r>
            <a:r>
              <a:rPr kumimoji="0" lang="en-US" altLang="ko-KR" sz="4500" b="0" i="0" u="none" strike="noStrike" kern="1200" cap="none" spc="0" normalizeH="0" baseline="0" noProof="0">
                <a:ln>
                  <a:noFill/>
                </a:ln>
                <a:solidFill>
                  <a:srgbClr val="C2C2C2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4470400" cy="180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Lobby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dirty="0">
                <a:solidFill>
                  <a:srgbClr val="000000"/>
                </a:solidFill>
                <a:latin typeface="더잠실 3 Regular"/>
                <a:ea typeface="더잠실 3 Regular"/>
              </a:rPr>
              <a:t>Manual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더잠실 3 Regular"/>
              <a:cs typeface="+mn-cs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6553200" y="3746500"/>
            <a:ext cx="10896600" cy="5130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Lobby Page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에 입장 시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,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터미널에서 몇 가지 입력을 요구한다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.</a:t>
            </a: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Create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터치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: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채팅방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생성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,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원하는 이름의 채팅방을 개설한다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.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중복의 경우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,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생성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X</a:t>
            </a: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r>
              <a:rPr lang="en-US" altLang="ko-KR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Join </a:t>
            </a:r>
            <a:r>
              <a:rPr lang="ko-KR" altLang="en-US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터치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: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채팅방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입장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,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원하는 이름의 채팅방에 입장한다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.</a:t>
            </a: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이때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,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접속중인 사람과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,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생성된 방 목록을 확인할 수 있다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.</a:t>
            </a: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6095999" y="2933700"/>
            <a:ext cx="11506200" cy="6553200"/>
          </a:xfrm>
          <a:prstGeom prst="frame">
            <a:avLst>
              <a:gd name="adj1" fmla="val 2929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1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71600" y="5143500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7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56800" y="3708400"/>
            <a:ext cx="736600" cy="736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더잠실 3 Regular"/>
                <a:ea typeface="더잠실 3 Regular"/>
              </a:rPr>
              <a:t>presentation_photo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000" b="0" i="0" u="none" strike="noStrike">
                <a:solidFill>
                  <a:srgbClr val="494A4E"/>
                </a:solidFill>
                <a:latin typeface="더잠실 3 Regular"/>
                <a:ea typeface="더잠실 3 Regular"/>
              </a:rPr>
              <a:t>여기 핵심적인 코드 사진을 첨부해주세요</a:t>
            </a:r>
            <a:r>
              <a:rPr lang="en-US" altLang="ko-KR" sz="3000" b="0" i="0" u="none" strike="noStrike">
                <a:solidFill>
                  <a:srgbClr val="494A4E"/>
                </a:solidFill>
                <a:latin typeface="더잠실 3 Regular"/>
                <a:ea typeface="더잠실 3 Regular"/>
              </a:rPr>
              <a:t>.</a:t>
            </a:r>
          </a:p>
        </p:txBody>
      </p:sp>
      <p:pic>
        <p:nvPicPr>
          <p:cNvPr id="16" name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95400" y="3086100"/>
            <a:ext cx="736600" cy="736600"/>
          </a:xfrm>
          <a:prstGeom prst="rect">
            <a:avLst/>
          </a:prstGeom>
        </p:spPr>
      </p:pic>
      <p:sp>
        <p:nvSpPr>
          <p:cNvPr id="17" name="TextBox 13"/>
          <p:cNvSpPr txBox="1"/>
          <p:nvPr/>
        </p:nvSpPr>
        <p:spPr>
          <a:xfrm>
            <a:off x="990600" y="4457700"/>
            <a:ext cx="71882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494A4E"/>
                </a:solidFill>
                <a:latin typeface="더잠실 3 Regular"/>
                <a:ea typeface="더잠실 3 Regular"/>
              </a:rPr>
              <a:t>여기 </a:t>
            </a:r>
            <a:r>
              <a:rPr kumimoji="0" lang="en-US" altLang="ko-KR" sz="3000" b="0" i="0" u="none" strike="noStrike" kern="1200" cap="none" spc="0" normalizeH="0" baseline="0">
                <a:solidFill>
                  <a:srgbClr val="494A4E"/>
                </a:solidFill>
                <a:latin typeface="더잠실 3 Regular"/>
                <a:ea typeface="더잠실 3 Regular"/>
              </a:rPr>
              <a:t>UI</a:t>
            </a:r>
            <a:r>
              <a:rPr kumimoji="0" lang="ko-KR" altLang="en-US" sz="3000" b="0" i="0" u="none" strike="noStrike" kern="1200" cap="none" spc="0" normalizeH="0" baseline="0">
                <a:solidFill>
                  <a:srgbClr val="494A4E"/>
                </a:solidFill>
                <a:latin typeface="더잠실 3 Regular"/>
                <a:ea typeface="더잠실 3 Regular"/>
              </a:rPr>
              <a:t> 화면 캡쳐를 첨부해 주세요</a:t>
            </a:r>
            <a:r>
              <a:rPr kumimoji="0" lang="en-US" altLang="ko-KR" sz="3000" b="0" i="0" u="none" strike="noStrike" kern="1200" cap="none" spc="0" normalizeH="0" baseline="0">
                <a:solidFill>
                  <a:srgbClr val="494A4E"/>
                </a:solidFill>
                <a:latin typeface="더잠실 3 Regular"/>
                <a:ea typeface="더잠실 3 Regular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348AC6-4272-10F5-36A6-FBFDDFBC2F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36" y="2605087"/>
            <a:ext cx="8242928" cy="51022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392326-4BB6-D9DD-8679-4FCCA47CC2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67" y="7971686"/>
            <a:ext cx="7223265" cy="10367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306640-729E-DEB8-6946-67097695CDE1}"/>
              </a:ext>
            </a:extLst>
          </p:cNvPr>
          <p:cNvSpPr txBox="1"/>
          <p:nvPr/>
        </p:nvSpPr>
        <p:spPr>
          <a:xfrm>
            <a:off x="11658410" y="906248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broadcasting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DD91DEF-9E70-D3B8-2C5F-22740733D5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4924" y="2077009"/>
            <a:ext cx="7563008" cy="547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8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더잠실 3 Regular"/>
                <a:ea typeface="더잠실 3 Regular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4500" b="0" i="0" u="none" strike="noStrike">
                <a:solidFill>
                  <a:srgbClr val="C2C2C2"/>
                </a:solidFill>
                <a:latin typeface="더잠실 3 Regular"/>
                <a:ea typeface="더잠실 3 Regular"/>
              </a:rPr>
              <a:t>0</a:t>
            </a:r>
            <a:r>
              <a:rPr lang="en-US" altLang="ko-KR" sz="4500" b="0" i="0" u="none" strike="noStrike">
                <a:solidFill>
                  <a:srgbClr val="C2C2C2"/>
                </a:solidFill>
                <a:latin typeface="더잠실 3 Regular"/>
                <a:ea typeface="더잠실 3 Regular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2103100" cy="2971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9000" b="0" i="0" u="none" strike="noStrike" dirty="0">
                <a:solidFill>
                  <a:srgbClr val="000000"/>
                </a:solidFill>
                <a:latin typeface="더잠실 3 Regular"/>
                <a:ea typeface="더잠실 3 Regular"/>
              </a:rPr>
              <a:t>Chatroom</a:t>
            </a:r>
            <a:r>
              <a:rPr lang="en-US" sz="9000" b="0" i="0" u="none" strike="noStrike" dirty="0">
                <a:solidFill>
                  <a:srgbClr val="000000"/>
                </a:solidFill>
                <a:ea typeface="더잠실 3 Regular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0800" y="7416800"/>
            <a:ext cx="8458200" cy="154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 dirty="0">
                <a:solidFill>
                  <a:srgbClr val="262626"/>
                </a:solidFill>
                <a:latin typeface="더잠실 3 Regular"/>
                <a:ea typeface="더잠실 3 Regular"/>
              </a:rPr>
              <a:t>채팅방에서 필요한 정보를 주고 받으세요</a:t>
            </a:r>
            <a:r>
              <a:rPr lang="en-US" altLang="ko-KR" sz="3200" b="0" i="0" u="none" strike="noStrike" dirty="0">
                <a:solidFill>
                  <a:srgbClr val="262626"/>
                </a:solidFill>
                <a:latin typeface="더잠실 3 Regular"/>
                <a:ea typeface="더잠실 3 Regular"/>
              </a:rPr>
              <a:t>!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420600" y="2400300"/>
            <a:ext cx="2971800" cy="2971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1CE68F-EB07-7630-CE77-8E4874982891}"/>
              </a:ext>
            </a:extLst>
          </p:cNvPr>
          <p:cNvSpPr txBox="1"/>
          <p:nvPr/>
        </p:nvSpPr>
        <p:spPr>
          <a:xfrm>
            <a:off x="1320800" y="4983518"/>
            <a:ext cx="9194800" cy="154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핵심 코드 </a:t>
            </a:r>
            <a:r>
              <a:rPr lang="en-US" altLang="ko-KR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: UDP / Framebuffer + </a:t>
            </a:r>
            <a:r>
              <a:rPr lang="en-US" altLang="ko-KR" sz="3200" dirty="0" err="1">
                <a:solidFill>
                  <a:srgbClr val="262626"/>
                </a:solidFill>
                <a:latin typeface="더잠실 3 Regular"/>
                <a:ea typeface="더잠실 3 Regular"/>
              </a:rPr>
              <a:t>Server_DB</a:t>
            </a:r>
            <a:r>
              <a:rPr lang="en-US" altLang="ko-KR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 + txt send</a:t>
            </a:r>
            <a:endParaRPr lang="en-US" altLang="ko-KR" sz="3200" b="0" i="0" u="none" strike="noStrike" dirty="0">
              <a:solidFill>
                <a:srgbClr val="262626"/>
              </a:solidFill>
              <a:latin typeface="더잠실 3 Regular"/>
              <a:ea typeface="더잠실 3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158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9900" y="425076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C2C2C2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0</a:t>
            </a:r>
            <a:r>
              <a:rPr kumimoji="0" lang="en-US" altLang="ko-KR" sz="4500" b="0" i="0" u="none" strike="noStrike" kern="1200" cap="none" spc="0" normalizeH="0" baseline="0" noProof="0" dirty="0">
                <a:ln>
                  <a:noFill/>
                </a:ln>
                <a:solidFill>
                  <a:srgbClr val="C2C2C2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4470400" cy="180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Chatroom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Manual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더잠실 3 Regular"/>
              <a:cs typeface="+mn-cs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6476999" y="3746500"/>
            <a:ext cx="10896600" cy="5130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원하는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채팅방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내부 페이지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.</a:t>
            </a: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참여한 인원들이 함께 채팅을 치면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,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서버를 통해 닉네임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,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채팅 내용이 채팅창에 출력된다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.</a:t>
            </a: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이 때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,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좌측의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Exit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박스를 터치하면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,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로비로 나갈 수 있다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.</a:t>
            </a: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다음 페이지인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,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화상 공유 영상을 출력하는 페이지로 이동할 수 있다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.</a:t>
            </a: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6095999" y="2933700"/>
            <a:ext cx="11506200" cy="6553200"/>
          </a:xfrm>
          <a:prstGeom prst="frame">
            <a:avLst>
              <a:gd name="adj1" fmla="val 2929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8" name="그림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752600" y="5295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8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10300" y="39243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200" b="1" i="0" u="none" strike="noStrike">
                <a:solidFill>
                  <a:srgbClr val="242629"/>
                </a:solidFill>
                <a:latin typeface="더잠실 3 Regular"/>
                <a:ea typeface="더잠실 3 Regular"/>
              </a:rPr>
              <a:t>1</a:t>
            </a:r>
            <a:r>
              <a:rPr lang="en-US" altLang="ko-KR" sz="3200" b="1" i="0" u="none" strike="noStrike">
                <a:solidFill>
                  <a:srgbClr val="242629"/>
                </a:solidFill>
                <a:latin typeface="더잠실 3 Regular"/>
                <a:ea typeface="더잠실 3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37600" y="39243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200" b="1" i="0" u="none" strike="noStrike" dirty="0">
                <a:solidFill>
                  <a:srgbClr val="494A4E"/>
                </a:solidFill>
                <a:latin typeface="더잠실 3 Regular"/>
                <a:ea typeface="더잠실 3 Regular"/>
              </a:rPr>
              <a:t>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10300" y="50419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200" b="1" i="0" u="none" strike="noStrike">
                <a:solidFill>
                  <a:srgbClr val="242629"/>
                </a:solidFill>
                <a:latin typeface="더잠실 3 Regular"/>
                <a:ea typeface="더잠실 3 Regular"/>
              </a:rPr>
              <a:t>2</a:t>
            </a:r>
            <a:r>
              <a:rPr lang="en-US" altLang="ko-KR" sz="3200" b="1" i="0" u="none" strike="noStrike">
                <a:solidFill>
                  <a:srgbClr val="242629"/>
                </a:solidFill>
                <a:latin typeface="더잠실 3 Regular"/>
                <a:ea typeface="더잠실 3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37600" y="50419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200" b="1" i="0" u="none" strike="noStrike" dirty="0">
                <a:solidFill>
                  <a:srgbClr val="494A4E"/>
                </a:solidFill>
                <a:latin typeface="더잠실 3 Regular"/>
                <a:ea typeface="더잠실 3 Regular"/>
              </a:rPr>
              <a:t>Logical Diagram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10300" y="61595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200" b="1" i="0" u="none" strike="noStrike">
                <a:solidFill>
                  <a:srgbClr val="242629"/>
                </a:solidFill>
                <a:latin typeface="더잠실 3 Regular"/>
                <a:ea typeface="더잠실 3 Regular"/>
              </a:rPr>
              <a:t>3</a:t>
            </a:r>
            <a:r>
              <a:rPr lang="en-US" altLang="ko-KR" sz="3200" b="1" i="0" u="none" strike="noStrike">
                <a:solidFill>
                  <a:srgbClr val="242629"/>
                </a:solidFill>
                <a:latin typeface="더잠실 3 Regular"/>
                <a:ea typeface="더잠실 3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37600" y="61595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200" b="1" dirty="0">
                <a:solidFill>
                  <a:srgbClr val="494A4E"/>
                </a:solidFill>
                <a:latin typeface="더잠실 3 Regular"/>
                <a:ea typeface="더잠실 3 Regular"/>
              </a:rPr>
              <a:t>Program</a:t>
            </a:r>
            <a:r>
              <a:rPr lang="ko-KR" altLang="en-US" sz="3200" b="1" dirty="0">
                <a:solidFill>
                  <a:srgbClr val="494A4E"/>
                </a:solidFill>
                <a:latin typeface="더잠실 3 Regular"/>
                <a:ea typeface="더잠실 3 Regular"/>
              </a:rPr>
              <a:t> </a:t>
            </a:r>
            <a:r>
              <a:rPr lang="en-US" altLang="ko-KR" sz="3200" b="1" dirty="0">
                <a:solidFill>
                  <a:srgbClr val="494A4E"/>
                </a:solidFill>
                <a:latin typeface="더잠실 3 Regular"/>
                <a:ea typeface="더잠실 3 Regular"/>
              </a:rPr>
              <a:t>Manual</a:t>
            </a:r>
            <a:endParaRPr lang="en-US" sz="3200" b="1" i="0" u="none" strike="noStrike" dirty="0">
              <a:solidFill>
                <a:srgbClr val="494A4E"/>
              </a:solidFill>
              <a:latin typeface="더잠실 3 Regular"/>
              <a:ea typeface="더잠실 3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10300" y="72771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200" b="1" i="0" u="none" strike="noStrike">
                <a:solidFill>
                  <a:srgbClr val="242629"/>
                </a:solidFill>
                <a:latin typeface="더잠실 3 Regular"/>
                <a:ea typeface="더잠실 3 Regular"/>
              </a:rPr>
              <a:t>4</a:t>
            </a:r>
            <a:r>
              <a:rPr lang="en-US" altLang="ko-KR" sz="3200" b="1" i="0" u="none" strike="noStrike">
                <a:solidFill>
                  <a:srgbClr val="242629"/>
                </a:solidFill>
                <a:latin typeface="더잠실 3 Regular"/>
                <a:ea typeface="더잠실 3 Regular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37600" y="72771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200" b="1" i="0" u="none" strike="noStrike" dirty="0">
                <a:solidFill>
                  <a:srgbClr val="494A4E"/>
                </a:solidFill>
                <a:latin typeface="더잠실 3 Regular"/>
                <a:ea typeface="더잠실 3 Regular"/>
              </a:rPr>
              <a:t>Result</a:t>
            </a:r>
            <a:endParaRPr lang="ko-KR" altLang="en-US" sz="3200" b="1" i="0" u="none" strike="noStrike" dirty="0">
              <a:solidFill>
                <a:srgbClr val="494A4E"/>
              </a:solidFill>
              <a:latin typeface="더잠실 3 Regular"/>
              <a:ea typeface="더잠실 3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210300" y="84074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200" b="1" i="0" u="none" strike="noStrike">
                <a:solidFill>
                  <a:srgbClr val="242629"/>
                </a:solidFill>
                <a:latin typeface="더잠실 3 Regular"/>
                <a:ea typeface="더잠실 3 Regular"/>
              </a:rPr>
              <a:t>5</a:t>
            </a:r>
            <a:r>
              <a:rPr lang="en-US" altLang="ko-KR" sz="3200" b="1" i="0" u="none" strike="noStrike">
                <a:solidFill>
                  <a:srgbClr val="242629"/>
                </a:solidFill>
                <a:latin typeface="더잠실 3 Regular"/>
                <a:ea typeface="더잠실 3 Regular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37600" y="84201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1" i="0" u="none" strike="noStrike" dirty="0">
                <a:solidFill>
                  <a:srgbClr val="494A4E"/>
                </a:solidFill>
                <a:latin typeface="더잠실 3 Regular"/>
                <a:ea typeface="더잠실 3 Regular"/>
              </a:rPr>
              <a:t>토의 및 개선사항</a:t>
            </a:r>
            <a:r>
              <a:rPr lang="en-US" altLang="ko-KR" sz="3200" b="1" i="0" u="none" strike="noStrike" dirty="0">
                <a:solidFill>
                  <a:srgbClr val="494A4E"/>
                </a:solidFill>
                <a:latin typeface="더잠실 3 Regular"/>
                <a:ea typeface="더잠실 3 Regular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0800" y="2730500"/>
            <a:ext cx="3810000" cy="1600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9000" b="0" i="0" u="none" strike="noStrike">
                <a:solidFill>
                  <a:srgbClr val="000000"/>
                </a:solidFill>
                <a:latin typeface="더잠실 3 Regular"/>
                <a:ea typeface="더잠실 3 Regular"/>
              </a:rPr>
              <a:t>목차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956800" y="3708400"/>
            <a:ext cx="736600" cy="736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더잠실 3 Regular"/>
                <a:ea typeface="더잠실 3 Regular"/>
              </a:rPr>
              <a:t>presentation_photo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000" b="0" i="0" u="none" strike="noStrike">
                <a:solidFill>
                  <a:srgbClr val="494A4E"/>
                </a:solidFill>
                <a:latin typeface="더잠실 3 Regular"/>
                <a:ea typeface="더잠실 3 Regular"/>
              </a:rPr>
              <a:t>여기 핵심적인 코드 사진을 첨부해주세요</a:t>
            </a:r>
            <a:r>
              <a:rPr lang="en-US" altLang="ko-KR" sz="3000" b="0" i="0" u="none" strike="noStrike">
                <a:solidFill>
                  <a:srgbClr val="494A4E"/>
                </a:solidFill>
                <a:latin typeface="더잠실 3 Regular"/>
                <a:ea typeface="더잠실 3 Regular"/>
              </a:rPr>
              <a:t>.</a:t>
            </a:r>
          </a:p>
        </p:txBody>
      </p:sp>
      <p:pic>
        <p:nvPicPr>
          <p:cNvPr id="16" name="Picture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95400" y="3086100"/>
            <a:ext cx="736600" cy="736600"/>
          </a:xfrm>
          <a:prstGeom prst="rect">
            <a:avLst/>
          </a:prstGeom>
        </p:spPr>
      </p:pic>
      <p:sp>
        <p:nvSpPr>
          <p:cNvPr id="17" name="TextBox 13"/>
          <p:cNvSpPr txBox="1"/>
          <p:nvPr/>
        </p:nvSpPr>
        <p:spPr>
          <a:xfrm>
            <a:off x="990600" y="4457700"/>
            <a:ext cx="71882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494A4E"/>
                </a:solidFill>
                <a:latin typeface="더잠실 3 Regular"/>
                <a:ea typeface="더잠실 3 Regular"/>
              </a:rPr>
              <a:t>여기 </a:t>
            </a:r>
            <a:r>
              <a:rPr kumimoji="0" lang="en-US" altLang="ko-KR" sz="3000" b="0" i="0" u="none" strike="noStrike" kern="1200" cap="none" spc="0" normalizeH="0" baseline="0">
                <a:solidFill>
                  <a:srgbClr val="494A4E"/>
                </a:solidFill>
                <a:latin typeface="더잠실 3 Regular"/>
                <a:ea typeface="더잠실 3 Regular"/>
              </a:rPr>
              <a:t>UI</a:t>
            </a:r>
            <a:r>
              <a:rPr kumimoji="0" lang="ko-KR" altLang="en-US" sz="3000" b="0" i="0" u="none" strike="noStrike" kern="1200" cap="none" spc="0" normalizeH="0" baseline="0">
                <a:solidFill>
                  <a:srgbClr val="494A4E"/>
                </a:solidFill>
                <a:latin typeface="더잠실 3 Regular"/>
                <a:ea typeface="더잠실 3 Regular"/>
              </a:rPr>
              <a:t> 화면 캡쳐를 첨부해 주세요</a:t>
            </a:r>
            <a:r>
              <a:rPr kumimoji="0" lang="en-US" altLang="ko-KR" sz="3000" b="0" i="0" u="none" strike="noStrike" kern="1200" cap="none" spc="0" normalizeH="0" baseline="0">
                <a:solidFill>
                  <a:srgbClr val="494A4E"/>
                </a:solidFill>
                <a:latin typeface="더잠실 3 Regular"/>
                <a:ea typeface="더잠실 3 Regular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423DB3-C66C-3980-A963-A8D1EB2DBE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0" y="2599833"/>
            <a:ext cx="8218000" cy="50873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F325F2-80C0-8100-006E-D0F6C3682B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01375" y="2919166"/>
            <a:ext cx="7332494" cy="41438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F458ECB-017F-6D17-D0EE-A944D750FE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195" y="7263011"/>
            <a:ext cx="5060853" cy="19171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440B61E-914C-F960-D21C-3D839526E725}"/>
              </a:ext>
            </a:extLst>
          </p:cNvPr>
          <p:cNvSpPr txBox="1"/>
          <p:nvPr/>
        </p:nvSpPr>
        <p:spPr>
          <a:xfrm>
            <a:off x="11887200" y="924305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broadcasting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421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0F005E-24A6-56D7-B466-C432E1C3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82C08AA-D076-E070-656F-0A941F293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2225F43-D9CF-5EB0-286C-D3C040A3A2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D3B8326-51C7-92E0-C7A9-6436C4209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C999E5E-0716-4C2A-ABEF-3906FC5BBF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3EFBC60-3829-2FB7-5EC0-AF521D9F52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9279376-EE08-11DF-B5E3-C750415041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869EF75-F0EE-45DD-DA96-085F6D1D070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05C8478-2844-F0F8-B8A1-5ABE6BE88A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DB8E5D9-5BC0-4E3F-D5CB-977DCBF093A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66DC4DD-63DA-F515-C3ED-E6A3418ABE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05482D37-AAC2-9C97-5080-3CB933F5D8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77B5E11-A888-D6A9-D43C-997472910C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02714C85-3719-603D-4496-61666ECB9F5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618CE91F-425F-2526-582F-AE2A78EF6C00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presentation_title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FD0C911-2000-5ABC-B646-F955503465D0}"/>
              </a:ext>
            </a:extLst>
          </p:cNvPr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C2C2C2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05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E90139B-2A60-6E4F-CEB2-482E14861C5E}"/>
              </a:ext>
            </a:extLst>
          </p:cNvPr>
          <p:cNvSpPr txBox="1"/>
          <p:nvPr/>
        </p:nvSpPr>
        <p:spPr>
          <a:xfrm>
            <a:off x="1320800" y="2730500"/>
            <a:ext cx="12103100" cy="29718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0" dirty="0">
                <a:solidFill>
                  <a:srgbClr val="000000"/>
                </a:solidFill>
                <a:latin typeface="더잠실 3 Regular"/>
                <a:ea typeface="더잠실 3 Regular"/>
              </a:rPr>
              <a:t>Virtual-Sharing</a:t>
            </a:r>
            <a:endParaRPr kumimoji="0" lang="en-US" sz="9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더잠실 3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98555A6-B7BF-EF8C-974B-8671C4668692}"/>
              </a:ext>
            </a:extLst>
          </p:cNvPr>
          <p:cNvSpPr txBox="1"/>
          <p:nvPr/>
        </p:nvSpPr>
        <p:spPr>
          <a:xfrm>
            <a:off x="1320800" y="7416800"/>
            <a:ext cx="8737600" cy="15494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멀리</a:t>
            </a:r>
            <a:r>
              <a:rPr lang="en-US" altLang="ko-KR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 </a:t>
            </a:r>
            <a:r>
              <a:rPr lang="ko-KR" altLang="en-US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떨어진 사람과 얼굴을 마주보며 대화하세요</a:t>
            </a:r>
            <a:r>
              <a:rPr lang="en-US" altLang="ko-KR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!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BC4574C-0297-754A-D8E0-F9C905AAB53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319000" y="2216150"/>
            <a:ext cx="3124200" cy="3124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735789-5C94-00F6-50CD-633384B527BB}"/>
              </a:ext>
            </a:extLst>
          </p:cNvPr>
          <p:cNvSpPr txBox="1"/>
          <p:nvPr/>
        </p:nvSpPr>
        <p:spPr>
          <a:xfrm>
            <a:off x="1320800" y="4983518"/>
            <a:ext cx="8458200" cy="154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핵심 코드 </a:t>
            </a:r>
            <a:r>
              <a:rPr lang="en-US" altLang="ko-KR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: UDP / Framebuffer(Video to </a:t>
            </a:r>
            <a:r>
              <a:rPr lang="en-US" altLang="ko-KR" sz="3200" dirty="0" err="1">
                <a:solidFill>
                  <a:srgbClr val="262626"/>
                </a:solidFill>
                <a:latin typeface="더잠실 3 Regular"/>
                <a:ea typeface="더잠실 3 Regular"/>
              </a:rPr>
              <a:t>Img</a:t>
            </a:r>
            <a:r>
              <a:rPr lang="en-US" altLang="ko-KR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)</a:t>
            </a:r>
            <a:endParaRPr lang="en-US" altLang="ko-KR" sz="3200" b="0" i="0" u="none" strike="noStrike" dirty="0">
              <a:solidFill>
                <a:srgbClr val="262626"/>
              </a:solidFill>
              <a:latin typeface="더잠실 3 Regular"/>
              <a:ea typeface="더잠실 3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6449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9900" y="425076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C2C2C2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0</a:t>
            </a:r>
            <a:r>
              <a:rPr kumimoji="0" lang="en-US" altLang="ko-KR" sz="4500" b="0" i="0" u="none" strike="noStrike" kern="1200" cap="none" spc="0" normalizeH="0" baseline="0" noProof="0">
                <a:ln>
                  <a:noFill/>
                </a:ln>
                <a:solidFill>
                  <a:srgbClr val="C2C2C2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4470400" cy="180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Virtual-Sharing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Manual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더잠실 3 Regular"/>
              <a:cs typeface="+mn-cs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6476999" y="3746500"/>
            <a:ext cx="10896600" cy="5130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특정한 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IP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주소의 웹캠이 출력중인 화면을 감상할 수 있다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.</a:t>
            </a: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Exit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박스를 터치하면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,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채팅방으로 되돌아 갈 수 있다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.</a:t>
            </a:r>
          </a:p>
          <a:p>
            <a:pPr marL="592000" marR="0" lvl="0" indent="-5920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Tx/>
              <a:buFontTx/>
              <a:buAutoNum type="romanUcPeriod"/>
              <a:tabLst/>
              <a:defRPr/>
            </a:pP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6095999" y="2933700"/>
            <a:ext cx="11506200" cy="6553200"/>
          </a:xfrm>
          <a:prstGeom prst="frame">
            <a:avLst>
              <a:gd name="adj1" fmla="val 2929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47800" y="52959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3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DC40D-4DB0-7991-CED5-C9F4BF6CB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58D72ED-4E35-ADBF-9B63-6B7E7F294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0901DED-65B2-FB27-2B3D-BE6BFBDC0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590CF3C-9988-EF77-3E65-07DD75708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8A4666C-2729-DC99-D996-380D528004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E400E9F-02FD-D034-FFD0-57F8BAE01B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AD10798-9E53-342A-49D2-7AC1D1911E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A259F90-3430-7208-0B71-073C825347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FEFD076-49E8-550F-668F-B5605D2914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56800" y="3708400"/>
            <a:ext cx="736600" cy="7366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8EF8FD89-95E5-A757-09A1-B534856F5C99}"/>
              </a:ext>
            </a:extLst>
          </p:cNvPr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더잠실 3 Regular"/>
                <a:ea typeface="더잠실 3 Regular"/>
              </a:rPr>
              <a:t>presentation_photo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87CA17E-A3EC-A24E-B79F-36E3A41E4839}"/>
              </a:ext>
            </a:extLst>
          </p:cNvPr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000" b="0" i="0" u="none" strike="noStrike">
                <a:solidFill>
                  <a:srgbClr val="494A4E"/>
                </a:solidFill>
                <a:latin typeface="더잠실 3 Regular"/>
                <a:ea typeface="더잠실 3 Regular"/>
              </a:rPr>
              <a:t>여기 핵심적인 코드 사진을 첨부해주세요</a:t>
            </a:r>
            <a:r>
              <a:rPr lang="en-US" altLang="ko-KR" sz="3000" b="0" i="0" u="none" strike="noStrike">
                <a:solidFill>
                  <a:srgbClr val="494A4E"/>
                </a:solidFill>
                <a:latin typeface="더잠실 3 Regular"/>
                <a:ea typeface="더잠실 3 Regular"/>
              </a:rPr>
              <a:t>.</a:t>
            </a: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1D0BE61F-EEED-D30F-0C04-ACEF8C55FEC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95400" y="3086100"/>
            <a:ext cx="736600" cy="736600"/>
          </a:xfrm>
          <a:prstGeom prst="rect">
            <a:avLst/>
          </a:prstGeom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5B20EFC7-092A-5C7A-3854-E262D5AE8426}"/>
              </a:ext>
            </a:extLst>
          </p:cNvPr>
          <p:cNvSpPr txBox="1"/>
          <p:nvPr/>
        </p:nvSpPr>
        <p:spPr>
          <a:xfrm>
            <a:off x="990600" y="4457700"/>
            <a:ext cx="71882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494A4E"/>
                </a:solidFill>
                <a:latin typeface="더잠실 3 Regular"/>
                <a:ea typeface="더잠실 3 Regular"/>
              </a:rPr>
              <a:t>여기 </a:t>
            </a:r>
            <a:r>
              <a:rPr kumimoji="0" lang="en-US" altLang="ko-KR" sz="3000" b="0" i="0" u="none" strike="noStrike" kern="1200" cap="none" spc="0" normalizeH="0" baseline="0">
                <a:solidFill>
                  <a:srgbClr val="494A4E"/>
                </a:solidFill>
                <a:latin typeface="더잠실 3 Regular"/>
                <a:ea typeface="더잠실 3 Regular"/>
              </a:rPr>
              <a:t>UI</a:t>
            </a:r>
            <a:r>
              <a:rPr kumimoji="0" lang="ko-KR" altLang="en-US" sz="3000" b="0" i="0" u="none" strike="noStrike" kern="1200" cap="none" spc="0" normalizeH="0" baseline="0">
                <a:solidFill>
                  <a:srgbClr val="494A4E"/>
                </a:solidFill>
                <a:latin typeface="더잠실 3 Regular"/>
                <a:ea typeface="더잠실 3 Regular"/>
              </a:rPr>
              <a:t> 화면 캡쳐를 첨부해 주세요</a:t>
            </a:r>
            <a:r>
              <a:rPr kumimoji="0" lang="en-US" altLang="ko-KR" sz="3000" b="0" i="0" u="none" strike="noStrike" kern="1200" cap="none" spc="0" normalizeH="0" baseline="0">
                <a:solidFill>
                  <a:srgbClr val="494A4E"/>
                </a:solidFill>
                <a:latin typeface="더잠실 3 Regular"/>
                <a:ea typeface="더잠실 3 Regular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C90E3A-9C4B-B78D-F770-A1317915C4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70216" y="1048824"/>
            <a:ext cx="4857568" cy="821475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8876CB-3830-2DC1-1231-CCA55E52FA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8473" y="2523952"/>
            <a:ext cx="7313325" cy="203860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C831755-A16A-6191-5A75-E133B52930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2184" y="4622800"/>
            <a:ext cx="7740631" cy="127986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E598375-D6CC-A3B0-0F4A-2D1624E3BB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569" y="8183738"/>
            <a:ext cx="4400862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7723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50210_101130790">
            <a:hlinkClick r:id="" action="ppaction://media"/>
            <a:extLst>
              <a:ext uri="{FF2B5EF4-FFF2-40B4-BE49-F238E27FC236}">
                <a16:creationId xmlns:a16="http://schemas.microsoft.com/office/drawing/2014/main" id="{E46EBCCC-FA8B-4579-10DD-79293F18EC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6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39800" y="4152900"/>
            <a:ext cx="16395700" cy="5143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더잠실 3 Regular"/>
                <a:ea typeface="더잠실 3 Regular"/>
              </a:rPr>
              <a:t>presentation_text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4000" dirty="0">
                <a:solidFill>
                  <a:srgbClr val="000000"/>
                </a:solidFill>
                <a:latin typeface="더잠실 3 Regular"/>
                <a:ea typeface="더잠실 3 Regular"/>
              </a:rPr>
              <a:t>개발 결과 검토 및 아쉬운 점</a:t>
            </a:r>
            <a:endParaRPr lang="en-US" altLang="ko-KR" sz="4000" b="0" i="0" u="none" strike="noStrike" dirty="0">
              <a:solidFill>
                <a:srgbClr val="000000"/>
              </a:solidFill>
              <a:latin typeface="더잠실 3 Regular"/>
              <a:ea typeface="더잠실 3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2350" y="3238500"/>
            <a:ext cx="162433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000" b="0" i="0" u="none" strike="noStrike">
                <a:solidFill>
                  <a:srgbClr val="494A4E"/>
                </a:solidFill>
                <a:latin typeface="더잠실 3 Regular"/>
                <a:ea typeface="더잠실 3 Regular"/>
              </a:rPr>
              <a:t>본 프로젝트를 진행하며 느낀 점을 간단히 적어주세요</a:t>
            </a:r>
            <a:r>
              <a:rPr lang="en-US" altLang="ko-KR" sz="3000" b="0" i="0" u="none" strike="noStrike">
                <a:solidFill>
                  <a:srgbClr val="494A4E"/>
                </a:solidFill>
                <a:latin typeface="더잠실 3 Regular"/>
                <a:ea typeface="더잠실 3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0500" y="4559300"/>
            <a:ext cx="15367000" cy="41656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 algn="ctr">
              <a:lnSpc>
                <a:spcPct val="124499"/>
              </a:lnSpc>
              <a:defRPr/>
            </a:pPr>
            <a:endParaRPr lang="en-US" sz="2200" b="0" i="0" u="none" strike="noStrike" dirty="0">
              <a:solidFill>
                <a:srgbClr val="717377"/>
              </a:solidFill>
              <a:latin typeface="더잠실 3 Regular"/>
              <a:ea typeface="더잠실 3 Regular"/>
            </a:endParaRP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AA3B23FC-98F9-7FDC-A504-86B9E56D9CAB}"/>
              </a:ext>
            </a:extLst>
          </p:cNvPr>
          <p:cNvSpPr txBox="1"/>
          <p:nvPr/>
        </p:nvSpPr>
        <p:spPr>
          <a:xfrm>
            <a:off x="1460500" y="4595124"/>
            <a:ext cx="15151100" cy="4358375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altLang="en-US" sz="24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시간의 부족으로 인해 가장 핵심인 </a:t>
            </a:r>
            <a:r>
              <a:rPr lang="en-US" altLang="ko-KR" sz="24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Chat Room </a:t>
            </a:r>
            <a:r>
              <a:rPr lang="ko-KR" altLang="en-US" sz="24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코드를 완성하지 못한 점</a:t>
            </a:r>
            <a:endParaRPr lang="en-US" sz="2400" b="0" i="0" u="none" strike="noStrike" dirty="0">
              <a:solidFill>
                <a:srgbClr val="717377"/>
              </a:solidFill>
              <a:ea typeface="더잠실 3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altLang="en-US" sz="24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각자 실행 시에는 작동이 되었지만</a:t>
            </a:r>
            <a:r>
              <a:rPr lang="en-US" altLang="ko-KR" sz="24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, </a:t>
            </a:r>
            <a:r>
              <a:rPr lang="ko-KR" altLang="en-US" sz="24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이를 </a:t>
            </a:r>
            <a:r>
              <a:rPr lang="en-US" altLang="ko-KR" sz="24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fork</a:t>
            </a:r>
            <a:r>
              <a:rPr lang="ko-KR" altLang="en-US" sz="24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로 불러오는 과정에서 생기는 오류를 파악하지 못한 점 </a:t>
            </a:r>
            <a:endParaRPr lang="en-US" sz="2400" b="0" i="0" u="none" strike="noStrike" dirty="0">
              <a:solidFill>
                <a:srgbClr val="717377"/>
              </a:solidFill>
              <a:latin typeface="더잠실 3 Regular"/>
              <a:ea typeface="더잠실 3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altLang="en-US" sz="24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화상 통신을 현재는 </a:t>
            </a:r>
            <a:r>
              <a:rPr lang="en-US" altLang="ko-KR" sz="24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IP</a:t>
            </a:r>
            <a:r>
              <a:rPr lang="ko-KR" altLang="en-US" sz="24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를 입력함으로써 받을 사람을 정하는</a:t>
            </a:r>
            <a:r>
              <a:rPr lang="en-US" altLang="ko-KR" sz="24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, </a:t>
            </a:r>
            <a:r>
              <a:rPr lang="ko-KR" altLang="en-US" sz="24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일 대 일 과정으로만 진행이 가능한 점</a:t>
            </a:r>
            <a:endParaRPr lang="en-US" altLang="ko-KR" sz="2400" b="0" i="0" u="none" strike="noStrike" dirty="0">
              <a:solidFill>
                <a:srgbClr val="717377"/>
              </a:solidFill>
              <a:latin typeface="더잠실 3 Regular"/>
              <a:ea typeface="더잠실 3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altLang="en-US" sz="2400" dirty="0">
                <a:solidFill>
                  <a:srgbClr val="717377"/>
                </a:solidFill>
                <a:latin typeface="더잠실 3 Regular"/>
                <a:ea typeface="더잠실 3 Regular"/>
              </a:rPr>
              <a:t>정의 함수 및 중복되는 코드를 정리하지 못한 점</a:t>
            </a:r>
            <a:endParaRPr lang="en-US" sz="2400" b="0" i="0" u="none" strike="noStrike" dirty="0">
              <a:solidFill>
                <a:srgbClr val="717377"/>
              </a:solidFill>
              <a:latin typeface="더잠실 3 Regular"/>
              <a:ea typeface="더잠실 3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403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A60CFB-4182-ADA3-01DB-CE7F52270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6D6E75-E7AF-E0DF-6440-19B7422E5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51547DB-910A-8598-BA15-24BEACCE7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EA004E1-3352-0143-A59A-763263B3C6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660FF97-9BE2-C0DD-F05A-50ECC26096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39CCA0D-DBD9-8D63-7EA8-6E2FE98209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60E6E41-F2CA-0F13-7CE1-7B85D00355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AA16EDF-7C74-C0CD-3710-6E39E6E3BB1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883E6FF-3B1E-B9B9-5173-BED99840D01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39800" y="4114800"/>
            <a:ext cx="16395700" cy="5143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8AE4BC3-CEC0-6EE0-4401-006DC89F5EAF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더잠실 3 Regular"/>
                <a:ea typeface="더잠실 3 Regular"/>
              </a:rPr>
              <a:t>presentation_text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5EC96E2-0D08-EBBC-45FA-0C81F091F541}"/>
              </a:ext>
            </a:extLst>
          </p:cNvPr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4000" b="0" i="0" u="none" strike="noStrike" dirty="0">
                <a:solidFill>
                  <a:srgbClr val="000000"/>
                </a:solidFill>
                <a:latin typeface="더잠실 3 Regular"/>
                <a:ea typeface="더잠실 3 Regular"/>
              </a:rPr>
              <a:t>프로젝트를 통해 개인이 느낀 점</a:t>
            </a:r>
            <a:endParaRPr lang="en-US" altLang="ko-KR" sz="4000" b="0" i="0" u="none" strike="noStrike" dirty="0">
              <a:solidFill>
                <a:srgbClr val="000000"/>
              </a:solidFill>
              <a:latin typeface="더잠실 3 Regular"/>
              <a:ea typeface="더잠실 3 Regular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464B9B8-F775-F4F6-CFBD-6F2D04F1A488}"/>
              </a:ext>
            </a:extLst>
          </p:cNvPr>
          <p:cNvSpPr txBox="1"/>
          <p:nvPr/>
        </p:nvSpPr>
        <p:spPr>
          <a:xfrm>
            <a:off x="1022350" y="3238500"/>
            <a:ext cx="162433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000" b="0" i="0" u="none" strike="noStrike">
                <a:solidFill>
                  <a:srgbClr val="494A4E"/>
                </a:solidFill>
                <a:latin typeface="더잠실 3 Regular"/>
                <a:ea typeface="더잠실 3 Regular"/>
              </a:rPr>
              <a:t>본 프로젝트를 진행하며 느낀 점을 간단히 적어주세요</a:t>
            </a:r>
            <a:r>
              <a:rPr lang="en-US" altLang="ko-KR" sz="3000" b="0" i="0" u="none" strike="noStrike">
                <a:solidFill>
                  <a:srgbClr val="494A4E"/>
                </a:solidFill>
                <a:latin typeface="더잠실 3 Regular"/>
                <a:ea typeface="더잠실 3 Regular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BE191F0-05C7-2CBA-455D-62B9FD8AC283}"/>
              </a:ext>
            </a:extLst>
          </p:cNvPr>
          <p:cNvSpPr txBox="1"/>
          <p:nvPr/>
        </p:nvSpPr>
        <p:spPr>
          <a:xfrm>
            <a:off x="1460500" y="4991100"/>
            <a:ext cx="15367000" cy="41656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lnSpc>
                <a:spcPct val="124499"/>
              </a:lnSpc>
              <a:defRPr/>
            </a:pPr>
            <a:r>
              <a:rPr lang="en-US" altLang="ko-KR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-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이종범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-</a:t>
            </a:r>
          </a:p>
          <a:p>
            <a:pPr lvl="0">
              <a:lnSpc>
                <a:spcPct val="124499"/>
              </a:lnSpc>
              <a:defRPr/>
            </a:pPr>
            <a:r>
              <a:rPr lang="ko-KR" altLang="en-US" sz="2200" dirty="0">
                <a:solidFill>
                  <a:srgbClr val="717377"/>
                </a:solidFill>
                <a:latin typeface="더잠실 3 Regular"/>
                <a:ea typeface="더잠실 3 Regular"/>
              </a:rPr>
              <a:t>시간 조절을 제대로 하지 못하고</a:t>
            </a:r>
            <a:r>
              <a:rPr lang="en-US" altLang="ko-KR" sz="2200" dirty="0">
                <a:solidFill>
                  <a:srgbClr val="717377"/>
                </a:solidFill>
                <a:latin typeface="더잠실 3 Regular"/>
                <a:ea typeface="더잠실 3 Regular"/>
              </a:rPr>
              <a:t>, </a:t>
            </a:r>
            <a:r>
              <a:rPr lang="ko-KR" altLang="en-US" sz="2200" dirty="0">
                <a:solidFill>
                  <a:srgbClr val="717377"/>
                </a:solidFill>
                <a:latin typeface="더잠실 3 Regular"/>
                <a:ea typeface="더잠실 3 Regular"/>
              </a:rPr>
              <a:t>실력이 부족해 팀원을 강하게 이끌지 못한 점이 아쉬웠습니다</a:t>
            </a:r>
            <a:r>
              <a:rPr lang="en-US" altLang="ko-KR" sz="2200" dirty="0">
                <a:solidFill>
                  <a:srgbClr val="717377"/>
                </a:solidFill>
                <a:latin typeface="더잠실 3 Regular"/>
                <a:ea typeface="더잠실 3 Regular"/>
              </a:rPr>
              <a:t>.</a:t>
            </a:r>
          </a:p>
          <a:p>
            <a:pPr lvl="0">
              <a:lnSpc>
                <a:spcPct val="124499"/>
              </a:lnSpc>
              <a:defRPr/>
            </a:pPr>
            <a:r>
              <a:rPr lang="ko-KR" altLang="en-US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다만 프로젝트를 진행하는 </a:t>
            </a:r>
            <a:r>
              <a:rPr lang="ko-KR" altLang="en-US" sz="2200" dirty="0">
                <a:solidFill>
                  <a:srgbClr val="717377"/>
                </a:solidFill>
                <a:latin typeface="더잠실 3 Regular"/>
                <a:ea typeface="더잠실 3 Regular"/>
              </a:rPr>
              <a:t>기간 동안 리눅스 명령어 등에 한 걸음 더 다가갔다는 것이 느껴져 좋았습니다</a:t>
            </a:r>
            <a:r>
              <a:rPr lang="en-US" altLang="ko-KR" sz="2200" dirty="0">
                <a:solidFill>
                  <a:srgbClr val="717377"/>
                </a:solidFill>
                <a:latin typeface="더잠실 3 Regular"/>
                <a:ea typeface="더잠실 3 Regular"/>
              </a:rPr>
              <a:t>.</a:t>
            </a:r>
            <a:endParaRPr lang="en-US" altLang="ko-KR" sz="2200" b="0" i="0" u="none" strike="noStrike" dirty="0">
              <a:solidFill>
                <a:srgbClr val="717377"/>
              </a:solidFill>
              <a:latin typeface="더잠실 3 Regular"/>
              <a:ea typeface="더잠실 3 Regular"/>
            </a:endParaRPr>
          </a:p>
          <a:p>
            <a:pPr lvl="0">
              <a:lnSpc>
                <a:spcPct val="124499"/>
              </a:lnSpc>
              <a:defRPr/>
            </a:pPr>
            <a:endParaRPr lang="en-US" sz="2200" b="0" i="0" u="none" strike="noStrike" dirty="0">
              <a:solidFill>
                <a:srgbClr val="717377"/>
              </a:solidFill>
              <a:latin typeface="더잠실 3 Regular"/>
              <a:ea typeface="더잠실 3 Regular"/>
            </a:endParaRPr>
          </a:p>
          <a:p>
            <a:pPr lvl="0">
              <a:lnSpc>
                <a:spcPct val="124499"/>
              </a:lnSpc>
              <a:defRPr/>
            </a:pPr>
            <a:r>
              <a:rPr lang="en-US" altLang="ko-KR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-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김병성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-</a:t>
            </a:r>
          </a:p>
          <a:p>
            <a:pPr lvl="0">
              <a:lnSpc>
                <a:spcPct val="124499"/>
              </a:lnSpc>
              <a:defRPr/>
            </a:pPr>
            <a:r>
              <a:rPr lang="ko-KR" altLang="en-US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각자의 역할을 이해하고 협력할 때 지금까지 팀 프로젝트를 하면서 팀 다운 </a:t>
            </a:r>
          </a:p>
          <a:p>
            <a:pPr lvl="0">
              <a:lnSpc>
                <a:spcPct val="124499"/>
              </a:lnSpc>
              <a:defRPr/>
            </a:pPr>
            <a:r>
              <a:rPr lang="ko-KR" altLang="en-US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팀 프로젝트를 한 게 좋았습니다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.</a:t>
            </a:r>
          </a:p>
          <a:p>
            <a:pPr lvl="0">
              <a:lnSpc>
                <a:spcPct val="124499"/>
              </a:lnSpc>
              <a:defRPr/>
            </a:pPr>
            <a:endParaRPr lang="en-US" sz="2200" b="0" i="0" u="none" strike="noStrike" dirty="0">
              <a:solidFill>
                <a:srgbClr val="717377"/>
              </a:solidFill>
              <a:latin typeface="더잠실 3 Regular"/>
              <a:ea typeface="더잠실 3 Regular"/>
            </a:endParaRPr>
          </a:p>
          <a:p>
            <a:pPr lvl="0">
              <a:lnSpc>
                <a:spcPct val="124499"/>
              </a:lnSpc>
              <a:defRPr/>
            </a:pPr>
            <a:r>
              <a:rPr lang="en-US" altLang="ko-KR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-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조정호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-</a:t>
            </a:r>
          </a:p>
          <a:p>
            <a:pPr lvl="0">
              <a:lnSpc>
                <a:spcPct val="124499"/>
              </a:lnSpc>
              <a:defRPr/>
            </a:pPr>
            <a:r>
              <a:rPr lang="ko-KR" altLang="en-US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프로젝트 초기 구상 단계에서 생각하지 못했던 다양한 난관을 마주하는 경험이 있었습니다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. </a:t>
            </a:r>
          </a:p>
          <a:p>
            <a:pPr lvl="0">
              <a:lnSpc>
                <a:spcPct val="124499"/>
              </a:lnSpc>
              <a:defRPr/>
            </a:pPr>
            <a:r>
              <a:rPr lang="ko-KR" altLang="en-US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경험이 </a:t>
            </a:r>
            <a:r>
              <a:rPr lang="ko-KR" altLang="en-US" sz="2200" b="0" i="0" u="none" strike="noStrike" dirty="0" err="1">
                <a:solidFill>
                  <a:srgbClr val="717377"/>
                </a:solidFill>
                <a:latin typeface="더잠실 3 Regular"/>
                <a:ea typeface="더잠실 3 Regular"/>
              </a:rPr>
              <a:t>굉장이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 중요한 분야라는 것을 느끼게 되었고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,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간단해 보이는 동작의 구현이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,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간단하지 않은 경우가</a:t>
            </a:r>
          </a:p>
          <a:p>
            <a:pPr lvl="0">
              <a:lnSpc>
                <a:spcPct val="124499"/>
              </a:lnSpc>
              <a:defRPr/>
            </a:pPr>
            <a:r>
              <a:rPr lang="ko-KR" altLang="en-US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있다는 것을 깨닫게 되었습니다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.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통신 프로토콜과 </a:t>
            </a:r>
            <a:r>
              <a:rPr lang="ko-KR" altLang="en-US" sz="2200" b="0" i="0" u="none" strike="noStrike" dirty="0" err="1">
                <a:solidFill>
                  <a:srgbClr val="717377"/>
                </a:solidFill>
                <a:latin typeface="더잠실 3 Regular"/>
                <a:ea typeface="더잠실 3 Regular"/>
              </a:rPr>
              <a:t>프레임버퍼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 등에 대해서 배울 수 있는 유익한 프로젝트 였습니다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더잠실 3 Regular"/>
                <a:ea typeface="더잠실 3 Regular"/>
              </a:rPr>
              <a:t>.</a:t>
            </a:r>
            <a:endParaRPr lang="en-US" sz="2200" b="0" i="0" u="none" strike="noStrike" dirty="0">
              <a:solidFill>
                <a:srgbClr val="717377"/>
              </a:solidFill>
              <a:latin typeface="더잠실 3 Regular"/>
              <a:ea typeface="더잠실 3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6140683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6DDAA3-911E-CD41-0C61-85649C5D0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19EA188-2CA8-6F53-4D98-AD3FE047B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CC527CE-A7D6-15F4-90B9-C815E8234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95350A2-3E67-ED19-4EEE-7B450F5F7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0D0203D-314B-423E-3C77-DECEB9455B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E0E8541-90F8-0ADC-62BA-1C2D923BF3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4CFB17F-7EB3-9E64-8C37-6AFBFE7ABB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24642B8-E446-890F-1FF6-DE2C614F646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4A62877F-6D31-BAA2-9D10-1A0D0AE67366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더잠실 3 Regular"/>
                <a:ea typeface="더잠실 3 Regular"/>
              </a:rPr>
              <a:t>presentation_text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728094C-4366-B105-C375-5D3AE4E6CE5E}"/>
              </a:ext>
            </a:extLst>
          </p:cNvPr>
          <p:cNvSpPr txBox="1"/>
          <p:nvPr/>
        </p:nvSpPr>
        <p:spPr>
          <a:xfrm>
            <a:off x="5499100" y="4679950"/>
            <a:ext cx="7620000" cy="1905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9600" b="0" i="0" u="none" strike="noStrike" dirty="0">
                <a:solidFill>
                  <a:srgbClr val="000000"/>
                </a:solidFill>
                <a:latin typeface="더잠실 3 Regular"/>
                <a:ea typeface="더잠실 3 Regular"/>
              </a:rPr>
              <a:t>감사합니다</a:t>
            </a:r>
            <a:r>
              <a:rPr lang="en-US" altLang="ko-KR" sz="4000" b="0" i="0" u="none" strike="noStrike" dirty="0">
                <a:solidFill>
                  <a:srgbClr val="000000"/>
                </a:solidFill>
                <a:latin typeface="더잠실 3 Regular"/>
                <a:ea typeface="더잠실 3 Regular"/>
              </a:rPr>
              <a:t>.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BB4A1A5-86AF-7BDA-9F71-028A0272275A}"/>
              </a:ext>
            </a:extLst>
          </p:cNvPr>
          <p:cNvSpPr txBox="1"/>
          <p:nvPr/>
        </p:nvSpPr>
        <p:spPr>
          <a:xfrm>
            <a:off x="1022350" y="6667500"/>
            <a:ext cx="162433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000" b="0" i="0" u="none" strike="noStrike" dirty="0" err="1">
                <a:solidFill>
                  <a:srgbClr val="494A4E"/>
                </a:solidFill>
                <a:latin typeface="더잠실 3 Regular"/>
                <a:ea typeface="더잠실 3 Regular"/>
              </a:rPr>
              <a:t>QnA</a:t>
            </a:r>
            <a:endParaRPr lang="en-US" altLang="ko-KR" sz="3000" b="0" i="0" u="none" strike="noStrike" dirty="0">
              <a:solidFill>
                <a:srgbClr val="494A4E"/>
              </a:solidFill>
              <a:latin typeface="더잠실 3 Regular"/>
              <a:ea typeface="더잠실 3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332801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목표를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설명하는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9800" y="1930400"/>
            <a:ext cx="5295900" cy="7340600"/>
          </a:xfrm>
          <a:prstGeom prst="rect">
            <a:avLst/>
          </a:prstGeom>
          <a:effectLst>
            <a:outerShdw blurRad="348986" dist="203640" dir="4020000">
              <a:srgbClr val="000000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16700" y="19304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61150" y="60706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45200" y="5207000"/>
            <a:ext cx="774700" cy="77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054600" y="2400300"/>
            <a:ext cx="571500" cy="571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presentation_objective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2100" y="2413000"/>
            <a:ext cx="41529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프로젝트 개요</a:t>
            </a:r>
            <a:r>
              <a:rPr kumimoji="0" lang="en-US" altLang="ko-KR" sz="3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53300" y="2413000"/>
            <a:ext cx="98171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핵심 사항</a:t>
            </a:r>
            <a:endParaRPr kumimoji="0" lang="en-US" altLang="ko-KR" sz="3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353300" y="3314700"/>
            <a:ext cx="9791700" cy="1651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marR="0" lvl="0" indent="-342900" algn="l" defTabSz="914400" rtl="0" eaLnBrk="1" fontAlgn="auto" latinLnBrk="0" hangingPunct="1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4A4E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현재 존재하는 온라인 채팅을 계획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494A4E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Tx/>
              <a:buFont typeface="Arial"/>
              <a:buChar char="●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94A4E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UDP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4A4E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가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94A4E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TCP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4A4E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보다 빠른 전송과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94A4E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4A4E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효율적인 데이터 송신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494A4E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Tx/>
              <a:buFont typeface="Arial"/>
              <a:buChar char="●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494A4E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717377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353300" y="6261100"/>
            <a:ext cx="98171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장점과 단점</a:t>
            </a:r>
            <a:endParaRPr kumimoji="0" lang="en-US" altLang="ko-KR" sz="3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353300" y="7162800"/>
            <a:ext cx="9791700" cy="1651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marR="0" lvl="0" indent="0" algn="l" defTabSz="914400" rtl="0" eaLnBrk="1" fontAlgn="auto" latinLnBrk="0" hangingPunct="1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17377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1413A9-834C-4933-AC7A-C98993841A32}"/>
              </a:ext>
            </a:extLst>
          </p:cNvPr>
          <p:cNvSpPr txBox="1"/>
          <p:nvPr/>
        </p:nvSpPr>
        <p:spPr>
          <a:xfrm>
            <a:off x="7150101" y="7185529"/>
            <a:ext cx="97929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A4E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장점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94A4E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: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A4E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실시간 채팅과 유연한 소통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94A4E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,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A4E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다수와의 연결이 편리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494A4E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494A4E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A4E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단점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94A4E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: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A4E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실시간 소통 기능과 네트워크 환경에 따른 성능 저하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494A4E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494A4E"/>
                </a:solidFill>
                <a:latin typeface="더잠실 3 Regular"/>
                <a:ea typeface="더잠실 3 Regular"/>
              </a:rPr>
              <a:t>           </a:t>
            </a:r>
            <a:r>
              <a:rPr lang="ko-KR" altLang="en-US" sz="2800" b="1" dirty="0">
                <a:solidFill>
                  <a:srgbClr val="494A4E"/>
                </a:solidFill>
                <a:latin typeface="더잠실 3 Regular"/>
                <a:ea typeface="더잠실 3 Regular"/>
              </a:rPr>
              <a:t>정보의 손실 우려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494A4E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494A4E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68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6209AD-C73C-2070-A6DE-35E446462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D8CE01-A6D8-95BE-9D8F-3783DD3BB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47488"/>
            <a:ext cx="17360900" cy="9423400"/>
          </a:xfrm>
          <a:prstGeom prst="rect">
            <a:avLst/>
          </a:prstGeom>
          <a:solidFill>
            <a:schemeClr val="tx1"/>
          </a:solidFill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844C2A2-4C72-09F8-FBA5-86BA55774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F70B6EB-FA15-93F2-D1B8-B642F7223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960629B-6B3E-985E-689A-C91F54841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0585050-016C-E708-D68C-775BDF69C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DA80F19-5EA6-C03A-1583-C68FBDFADB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C94465B-1781-BB86-834D-25F538F6E9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37BC8FE-FCEF-832A-15CB-30AE6704D6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3AB0929-8E88-205D-6E7C-A2CB457034A6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presentation_index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49D1A15-30DC-F40B-DF78-59104AC54DBC}"/>
              </a:ext>
            </a:extLst>
          </p:cNvPr>
          <p:cNvSpPr txBox="1"/>
          <p:nvPr/>
        </p:nvSpPr>
        <p:spPr>
          <a:xfrm>
            <a:off x="3157026" y="4521200"/>
            <a:ext cx="11379200" cy="35814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14350" marR="0" lvl="0" indent="-51435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494A4E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131314A-F6A1-D1D0-BEEB-ECAD9472E69F}"/>
              </a:ext>
            </a:extLst>
          </p:cNvPr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C2C2C2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INDEX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F46C11EA-B820-F465-B9DC-2745E1B4BDB4}"/>
              </a:ext>
            </a:extLst>
          </p:cNvPr>
          <p:cNvSpPr txBox="1"/>
          <p:nvPr/>
        </p:nvSpPr>
        <p:spPr>
          <a:xfrm>
            <a:off x="1320800" y="2730500"/>
            <a:ext cx="7137400" cy="16002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Project Flow</a:t>
            </a:r>
            <a:endParaRPr kumimoji="0" lang="ko-KR" altLang="en-US" sz="9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2D879E93-776D-1043-03D2-EF48953238FC}"/>
              </a:ext>
            </a:extLst>
          </p:cNvPr>
          <p:cNvSpPr/>
          <p:nvPr/>
        </p:nvSpPr>
        <p:spPr>
          <a:xfrm>
            <a:off x="918975" y="5199420"/>
            <a:ext cx="16416525" cy="33170"/>
          </a:xfrm>
          <a:prstGeom prst="line">
            <a:avLst/>
          </a:prstGeom>
          <a:ln w="19050" cap="rnd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Group 10">
            <a:extLst>
              <a:ext uri="{FF2B5EF4-FFF2-40B4-BE49-F238E27FC236}">
                <a16:creationId xmlns:a16="http://schemas.microsoft.com/office/drawing/2014/main" id="{0DA60E16-2864-2AB0-BFBC-7CC2BD4E2CBF}"/>
              </a:ext>
            </a:extLst>
          </p:cNvPr>
          <p:cNvGrpSpPr/>
          <p:nvPr/>
        </p:nvGrpSpPr>
        <p:grpSpPr>
          <a:xfrm>
            <a:off x="4559609" y="5103826"/>
            <a:ext cx="257529" cy="257529"/>
            <a:chOff x="0" y="0"/>
            <a:chExt cx="6350000" cy="6350000"/>
          </a:xfrm>
          <a:solidFill>
            <a:schemeClr val="tx1"/>
          </a:solidFill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26E2BCC-523A-4E2C-818F-D8410096B4B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5" name="Group 12">
            <a:extLst>
              <a:ext uri="{FF2B5EF4-FFF2-40B4-BE49-F238E27FC236}">
                <a16:creationId xmlns:a16="http://schemas.microsoft.com/office/drawing/2014/main" id="{A363ACC1-965D-B4A8-CEC6-3A0F701FFE6C}"/>
              </a:ext>
            </a:extLst>
          </p:cNvPr>
          <p:cNvGrpSpPr/>
          <p:nvPr/>
        </p:nvGrpSpPr>
        <p:grpSpPr>
          <a:xfrm>
            <a:off x="9160472" y="5127462"/>
            <a:ext cx="257529" cy="257529"/>
            <a:chOff x="0" y="0"/>
            <a:chExt cx="6350000" cy="6350000"/>
          </a:xfrm>
          <a:solidFill>
            <a:schemeClr val="tx1"/>
          </a:solidFill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F4EC8DD-7027-138E-C7FA-3284DA13F4F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846C4F77-B183-2DC7-78C6-A43F458826F2}"/>
              </a:ext>
            </a:extLst>
          </p:cNvPr>
          <p:cNvGrpSpPr/>
          <p:nvPr/>
        </p:nvGrpSpPr>
        <p:grpSpPr>
          <a:xfrm>
            <a:off x="12670205" y="5169254"/>
            <a:ext cx="257529" cy="257529"/>
            <a:chOff x="0" y="0"/>
            <a:chExt cx="6350000" cy="6350000"/>
          </a:xfrm>
          <a:solidFill>
            <a:schemeClr val="tx1"/>
          </a:solidFill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3D3AD1-F1A1-B629-8430-674592F4427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9" name="Group 16">
            <a:extLst>
              <a:ext uri="{FF2B5EF4-FFF2-40B4-BE49-F238E27FC236}">
                <a16:creationId xmlns:a16="http://schemas.microsoft.com/office/drawing/2014/main" id="{04BB6311-3551-5E3B-BC9D-53E984EEDCF9}"/>
              </a:ext>
            </a:extLst>
          </p:cNvPr>
          <p:cNvGrpSpPr/>
          <p:nvPr/>
        </p:nvGrpSpPr>
        <p:grpSpPr>
          <a:xfrm>
            <a:off x="17186858" y="5127462"/>
            <a:ext cx="257529" cy="257529"/>
            <a:chOff x="0" y="0"/>
            <a:chExt cx="6350000" cy="6350000"/>
          </a:xfrm>
          <a:solidFill>
            <a:schemeClr val="tx1"/>
          </a:solidFill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4E31048-2D37-C1B8-740C-A2296F165D8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2BEF8368-C915-1963-FBE7-2FDC1C0FEC97}"/>
              </a:ext>
            </a:extLst>
          </p:cNvPr>
          <p:cNvGrpSpPr/>
          <p:nvPr/>
        </p:nvGrpSpPr>
        <p:grpSpPr>
          <a:xfrm>
            <a:off x="717228" y="5785237"/>
            <a:ext cx="2575593" cy="2411383"/>
            <a:chOff x="0" y="0"/>
            <a:chExt cx="810736" cy="585248"/>
          </a:xfrm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DE541ED7-4783-C827-02CF-2114B81C3EE4}"/>
                </a:ext>
              </a:extLst>
            </p:cNvPr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E6D5851E-F8CD-B3AF-592D-2B824AA7FFE2}"/>
                </a:ext>
              </a:extLst>
            </p:cNvPr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Group 21">
            <a:extLst>
              <a:ext uri="{FF2B5EF4-FFF2-40B4-BE49-F238E27FC236}">
                <a16:creationId xmlns:a16="http://schemas.microsoft.com/office/drawing/2014/main" id="{2B4DACDE-5864-7BE6-4AF1-D578B6CBD546}"/>
              </a:ext>
            </a:extLst>
          </p:cNvPr>
          <p:cNvGrpSpPr/>
          <p:nvPr/>
        </p:nvGrpSpPr>
        <p:grpSpPr>
          <a:xfrm>
            <a:off x="4074947" y="5696896"/>
            <a:ext cx="3066182" cy="2499724"/>
            <a:chOff x="0" y="-47625"/>
            <a:chExt cx="836412" cy="632873"/>
          </a:xfrm>
        </p:grpSpPr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E7E41E12-1FA2-60E0-55C2-D6CA0078B5F1}"/>
                </a:ext>
              </a:extLst>
            </p:cNvPr>
            <p:cNvSpPr/>
            <p:nvPr/>
          </p:nvSpPr>
          <p:spPr>
            <a:xfrm>
              <a:off x="25676" y="-20493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TextBox 23">
              <a:extLst>
                <a:ext uri="{FF2B5EF4-FFF2-40B4-BE49-F238E27FC236}">
                  <a16:creationId xmlns:a16="http://schemas.microsoft.com/office/drawing/2014/main" id="{31EE6352-FAF9-3DE9-F347-0477756B75D9}"/>
                </a:ext>
              </a:extLst>
            </p:cNvPr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" name="Group 24">
            <a:extLst>
              <a:ext uri="{FF2B5EF4-FFF2-40B4-BE49-F238E27FC236}">
                <a16:creationId xmlns:a16="http://schemas.microsoft.com/office/drawing/2014/main" id="{3AEA56DD-8FB5-6E84-A5D6-EF3B43D95CD6}"/>
              </a:ext>
            </a:extLst>
          </p:cNvPr>
          <p:cNvGrpSpPr/>
          <p:nvPr/>
        </p:nvGrpSpPr>
        <p:grpSpPr>
          <a:xfrm>
            <a:off x="7964925" y="5834653"/>
            <a:ext cx="3078264" cy="2222113"/>
            <a:chOff x="0" y="0"/>
            <a:chExt cx="810736" cy="585248"/>
          </a:xfrm>
        </p:grpSpPr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6CA64AA2-7914-49F4-71C2-8F2919621DAC}"/>
                </a:ext>
              </a:extLst>
            </p:cNvPr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TextBox 26">
              <a:extLst>
                <a:ext uri="{FF2B5EF4-FFF2-40B4-BE49-F238E27FC236}">
                  <a16:creationId xmlns:a16="http://schemas.microsoft.com/office/drawing/2014/main" id="{E8AA6FC3-F709-E7C0-5C61-D4DEB59432B5}"/>
                </a:ext>
              </a:extLst>
            </p:cNvPr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2" name="Group 27">
            <a:extLst>
              <a:ext uri="{FF2B5EF4-FFF2-40B4-BE49-F238E27FC236}">
                <a16:creationId xmlns:a16="http://schemas.microsoft.com/office/drawing/2014/main" id="{6381A688-F731-F4E2-8D19-8093AD45FFFF}"/>
              </a:ext>
            </a:extLst>
          </p:cNvPr>
          <p:cNvGrpSpPr/>
          <p:nvPr/>
        </p:nvGrpSpPr>
        <p:grpSpPr>
          <a:xfrm>
            <a:off x="11771562" y="5852574"/>
            <a:ext cx="3078264" cy="2222113"/>
            <a:chOff x="0" y="0"/>
            <a:chExt cx="810736" cy="585248"/>
          </a:xfrm>
        </p:grpSpPr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F77D029E-C6BF-57BF-9EBC-6B9EED2BB092}"/>
                </a:ext>
              </a:extLst>
            </p:cNvPr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TextBox 29">
              <a:extLst>
                <a:ext uri="{FF2B5EF4-FFF2-40B4-BE49-F238E27FC236}">
                  <a16:creationId xmlns:a16="http://schemas.microsoft.com/office/drawing/2014/main" id="{E6DC7697-F00A-9D96-1A02-FB5B3D55B08F}"/>
                </a:ext>
              </a:extLst>
            </p:cNvPr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5" name="TextBox 30">
            <a:extLst>
              <a:ext uri="{FF2B5EF4-FFF2-40B4-BE49-F238E27FC236}">
                <a16:creationId xmlns:a16="http://schemas.microsoft.com/office/drawing/2014/main" id="{AC03694C-3D8E-5E67-E27D-03A305621FDD}"/>
              </a:ext>
            </a:extLst>
          </p:cNvPr>
          <p:cNvSpPr txBox="1"/>
          <p:nvPr/>
        </p:nvSpPr>
        <p:spPr>
          <a:xfrm>
            <a:off x="918975" y="4379348"/>
            <a:ext cx="271237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 </a:t>
            </a:r>
            <a:r>
              <a:rPr kumimoji="0" lang="ko-KR" alt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단계</a:t>
            </a: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</a:p>
        </p:txBody>
      </p:sp>
      <p:sp>
        <p:nvSpPr>
          <p:cNvPr id="36" name="TextBox 31">
            <a:extLst>
              <a:ext uri="{FF2B5EF4-FFF2-40B4-BE49-F238E27FC236}">
                <a16:creationId xmlns:a16="http://schemas.microsoft.com/office/drawing/2014/main" id="{704E1E63-C381-94A7-8CFA-80827477903B}"/>
              </a:ext>
            </a:extLst>
          </p:cNvPr>
          <p:cNvSpPr txBox="1"/>
          <p:nvPr/>
        </p:nvSpPr>
        <p:spPr>
          <a:xfrm>
            <a:off x="4714962" y="4379348"/>
            <a:ext cx="271237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2 </a:t>
            </a:r>
            <a:r>
              <a:rPr kumimoji="0" lang="ko-KR" alt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단계</a:t>
            </a: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</a:p>
        </p:txBody>
      </p:sp>
      <p:sp>
        <p:nvSpPr>
          <p:cNvPr id="37" name="TextBox 32">
            <a:extLst>
              <a:ext uri="{FF2B5EF4-FFF2-40B4-BE49-F238E27FC236}">
                <a16:creationId xmlns:a16="http://schemas.microsoft.com/office/drawing/2014/main" id="{4B8FC50D-E552-7FD3-930B-540F3907EA7C}"/>
              </a:ext>
            </a:extLst>
          </p:cNvPr>
          <p:cNvSpPr txBox="1"/>
          <p:nvPr/>
        </p:nvSpPr>
        <p:spPr>
          <a:xfrm>
            <a:off x="8831807" y="4402511"/>
            <a:ext cx="271237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3 </a:t>
            </a:r>
            <a:r>
              <a:rPr kumimoji="0" lang="ko-KR" alt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단계</a:t>
            </a: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</a:p>
        </p:txBody>
      </p:sp>
      <p:sp>
        <p:nvSpPr>
          <p:cNvPr id="38" name="TextBox 33">
            <a:extLst>
              <a:ext uri="{FF2B5EF4-FFF2-40B4-BE49-F238E27FC236}">
                <a16:creationId xmlns:a16="http://schemas.microsoft.com/office/drawing/2014/main" id="{3D6A8EE6-7E56-61BA-6668-FD8A6A41F1CF}"/>
              </a:ext>
            </a:extLst>
          </p:cNvPr>
          <p:cNvSpPr txBox="1"/>
          <p:nvPr/>
        </p:nvSpPr>
        <p:spPr>
          <a:xfrm>
            <a:off x="12753257" y="4450970"/>
            <a:ext cx="271237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4 </a:t>
            </a:r>
            <a:r>
              <a:rPr kumimoji="0" lang="ko-KR" alt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단계</a:t>
            </a:r>
            <a:endParaRPr kumimoji="0" lang="en-US" sz="2799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sp>
        <p:nvSpPr>
          <p:cNvPr id="39" name="TextBox 35">
            <a:extLst>
              <a:ext uri="{FF2B5EF4-FFF2-40B4-BE49-F238E27FC236}">
                <a16:creationId xmlns:a16="http://schemas.microsoft.com/office/drawing/2014/main" id="{B5F3F5F6-1052-0B38-70D4-F2668B80334A}"/>
              </a:ext>
            </a:extLst>
          </p:cNvPr>
          <p:cNvSpPr txBox="1"/>
          <p:nvPr/>
        </p:nvSpPr>
        <p:spPr>
          <a:xfrm>
            <a:off x="8231771" y="6411603"/>
            <a:ext cx="2968218" cy="1195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1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210 디딤고딕 Light"/>
                <a:sym typeface="210 디딤고딕 Light"/>
              </a:rPr>
              <a:t>UI 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210 디딤고딕 Light"/>
                <a:sym typeface="210 디딤고딕 Light"/>
              </a:rPr>
              <a:t>구현</a:t>
            </a:r>
            <a:endParaRPr kumimoji="0" lang="en-US" altLang="ko-KR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210 디딤고딕 Light"/>
              <a:sym typeface="210 디딤고딕 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1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210 디딤고딕 Light"/>
                <a:sym typeface="210 디딤고딕 Light"/>
              </a:rPr>
              <a:t>서버를 이용한 </a:t>
            </a:r>
            <a:endParaRPr kumimoji="0" lang="en-US" altLang="ko-KR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210 디딤고딕 Light"/>
              <a:sym typeface="210 디딤고딕 Light"/>
            </a:endParaRPr>
          </a:p>
          <a:p>
            <a:pPr marL="0" marR="0" lvl="0" indent="0" algn="l" defTabSz="914400" rtl="0" eaLnBrk="1" fontAlgn="auto" latinLnBrk="0" hangingPunct="1">
              <a:lnSpc>
                <a:spcPts val="31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210 디딤고딕 Light"/>
                <a:sym typeface="210 디딤고딕 Light"/>
              </a:rPr>
              <a:t>실시간 채팅 시스템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210 디딤고딕 Light"/>
                <a:sym typeface="210 디딤고딕 Light"/>
              </a:rPr>
              <a:t> </a:t>
            </a:r>
          </a:p>
        </p:txBody>
      </p:sp>
      <p:sp>
        <p:nvSpPr>
          <p:cNvPr id="40" name="TextBox 36">
            <a:extLst>
              <a:ext uri="{FF2B5EF4-FFF2-40B4-BE49-F238E27FC236}">
                <a16:creationId xmlns:a16="http://schemas.microsoft.com/office/drawing/2014/main" id="{4E6E0FBA-9114-0576-768C-1FA6F0E9C7D3}"/>
              </a:ext>
            </a:extLst>
          </p:cNvPr>
          <p:cNvSpPr txBox="1"/>
          <p:nvPr/>
        </p:nvSpPr>
        <p:spPr>
          <a:xfrm>
            <a:off x="12090694" y="6731874"/>
            <a:ext cx="2712378" cy="374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1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210 디딤고딕 Light"/>
                <a:sym typeface="210 디딤고딕 Light"/>
              </a:rPr>
              <a:t>화상 공유 확인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210 디딤고딕 Light"/>
                <a:sym typeface="210 디딤고딕 Light"/>
              </a:rPr>
              <a:t> </a:t>
            </a:r>
          </a:p>
        </p:txBody>
      </p:sp>
      <p:grpSp>
        <p:nvGrpSpPr>
          <p:cNvPr id="41" name="Group 21">
            <a:extLst>
              <a:ext uri="{FF2B5EF4-FFF2-40B4-BE49-F238E27FC236}">
                <a16:creationId xmlns:a16="http://schemas.microsoft.com/office/drawing/2014/main" id="{58309E2F-4E26-25BA-FB17-DBA038229F3F}"/>
              </a:ext>
            </a:extLst>
          </p:cNvPr>
          <p:cNvGrpSpPr/>
          <p:nvPr/>
        </p:nvGrpSpPr>
        <p:grpSpPr>
          <a:xfrm>
            <a:off x="15318352" y="5880487"/>
            <a:ext cx="2400465" cy="2185071"/>
            <a:chOff x="0" y="0"/>
            <a:chExt cx="810736" cy="585248"/>
          </a:xfrm>
        </p:grpSpPr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50738D4E-7A5B-198A-CE3A-A7C8143F20F2}"/>
                </a:ext>
              </a:extLst>
            </p:cNvPr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TextBox 23">
              <a:extLst>
                <a:ext uri="{FF2B5EF4-FFF2-40B4-BE49-F238E27FC236}">
                  <a16:creationId xmlns:a16="http://schemas.microsoft.com/office/drawing/2014/main" id="{5772A7DF-E1C7-7773-0F94-635DA5F10E44}"/>
                </a:ext>
              </a:extLst>
            </p:cNvPr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4" name="Group 10">
            <a:extLst>
              <a:ext uri="{FF2B5EF4-FFF2-40B4-BE49-F238E27FC236}">
                <a16:creationId xmlns:a16="http://schemas.microsoft.com/office/drawing/2014/main" id="{CBBCE6ED-834B-E463-35BB-E98DFA9814F3}"/>
              </a:ext>
            </a:extLst>
          </p:cNvPr>
          <p:cNvGrpSpPr/>
          <p:nvPr/>
        </p:nvGrpSpPr>
        <p:grpSpPr>
          <a:xfrm>
            <a:off x="559323" y="5103826"/>
            <a:ext cx="257529" cy="257529"/>
            <a:chOff x="0" y="0"/>
            <a:chExt cx="6350000" cy="6350000"/>
          </a:xfrm>
          <a:solidFill>
            <a:schemeClr val="tx1"/>
          </a:solidFill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65BF5255-E13E-1965-0FC1-0CD90C9FE95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7" name="TextBox 35">
            <a:extLst>
              <a:ext uri="{FF2B5EF4-FFF2-40B4-BE49-F238E27FC236}">
                <a16:creationId xmlns:a16="http://schemas.microsoft.com/office/drawing/2014/main" id="{8E8504C1-7DE2-BF35-5969-584A124A48E1}"/>
              </a:ext>
            </a:extLst>
          </p:cNvPr>
          <p:cNvSpPr txBox="1"/>
          <p:nvPr/>
        </p:nvSpPr>
        <p:spPr>
          <a:xfrm>
            <a:off x="820943" y="6731874"/>
            <a:ext cx="2968218" cy="374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1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210 디딤고딕 Light"/>
                <a:sym typeface="210 디딤고딕 Light"/>
              </a:rPr>
              <a:t>주제 선정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210 디딤고딕 Light"/>
                <a:sym typeface="210 디딤고딕 Light"/>
              </a:rPr>
              <a:t> </a:t>
            </a:r>
          </a:p>
        </p:txBody>
      </p:sp>
      <p:sp>
        <p:nvSpPr>
          <p:cNvPr id="48" name="TextBox 35">
            <a:extLst>
              <a:ext uri="{FF2B5EF4-FFF2-40B4-BE49-F238E27FC236}">
                <a16:creationId xmlns:a16="http://schemas.microsoft.com/office/drawing/2014/main" id="{5693A41F-B954-0457-5DF3-EA5C1CC9F7CA}"/>
              </a:ext>
            </a:extLst>
          </p:cNvPr>
          <p:cNvSpPr txBox="1"/>
          <p:nvPr/>
        </p:nvSpPr>
        <p:spPr>
          <a:xfrm>
            <a:off x="4313049" y="6616787"/>
            <a:ext cx="2968218" cy="785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1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210 디딤고딕 Light"/>
                <a:sym typeface="210 디딤고딕 Light"/>
              </a:rPr>
              <a:t>UDP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210 디딤고딕 Light"/>
                <a:sym typeface="210 디딤고딕 Light"/>
              </a:rPr>
              <a:t>소켓을 이용한 </a:t>
            </a:r>
            <a:endParaRPr kumimoji="0" lang="en-US" altLang="ko-KR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210 디딤고딕 Light"/>
              <a:sym typeface="210 디딤고딕 Light"/>
            </a:endParaRPr>
          </a:p>
          <a:p>
            <a:pPr marL="0" marR="0" lvl="0" indent="0" algn="l" defTabSz="914400" rtl="0" eaLnBrk="1" fontAlgn="auto" latinLnBrk="0" hangingPunct="1">
              <a:lnSpc>
                <a:spcPts val="31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210 디딤고딕 Light"/>
                <a:sym typeface="210 디딤고딕 Light"/>
              </a:rPr>
              <a:t>    다중 연결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210 디딤고딕 Light"/>
              <a:sym typeface="210 디딤고딕 Light"/>
            </a:endParaRPr>
          </a:p>
        </p:txBody>
      </p:sp>
      <p:sp>
        <p:nvSpPr>
          <p:cNvPr id="50" name="TextBox 33">
            <a:extLst>
              <a:ext uri="{FF2B5EF4-FFF2-40B4-BE49-F238E27FC236}">
                <a16:creationId xmlns:a16="http://schemas.microsoft.com/office/drawing/2014/main" id="{B10337B8-593D-3E1B-0584-22673E63C546}"/>
              </a:ext>
            </a:extLst>
          </p:cNvPr>
          <p:cNvSpPr txBox="1"/>
          <p:nvPr/>
        </p:nvSpPr>
        <p:spPr>
          <a:xfrm>
            <a:off x="16208165" y="4433856"/>
            <a:ext cx="2712378" cy="38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5</a:t>
            </a:r>
            <a:r>
              <a:rPr kumimoji="0" lang="ko-KR" alt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1D2A3A"/>
                </a:solidFill>
                <a:effectLst/>
                <a:uLnTx/>
                <a:uFillTx/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단계</a:t>
            </a:r>
            <a:endParaRPr kumimoji="0" lang="en-US" sz="2799" b="0" i="0" u="none" strike="noStrike" kern="1200" cap="none" spc="0" normalizeH="0" baseline="0" noProof="0" dirty="0">
              <a:ln>
                <a:noFill/>
              </a:ln>
              <a:solidFill>
                <a:srgbClr val="1D2A3A"/>
              </a:solidFill>
              <a:effectLst/>
              <a:uLnTx/>
              <a:uFillTx/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sp>
        <p:nvSpPr>
          <p:cNvPr id="52" name="TextBox 36">
            <a:extLst>
              <a:ext uri="{FF2B5EF4-FFF2-40B4-BE49-F238E27FC236}">
                <a16:creationId xmlns:a16="http://schemas.microsoft.com/office/drawing/2014/main" id="{D53D5C18-130E-A1B4-A24F-083DAFB89748}"/>
              </a:ext>
            </a:extLst>
          </p:cNvPr>
          <p:cNvSpPr txBox="1"/>
          <p:nvPr/>
        </p:nvSpPr>
        <p:spPr>
          <a:xfrm>
            <a:off x="15342917" y="6484743"/>
            <a:ext cx="2712378" cy="784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1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210 디딤고딕 Light"/>
                <a:sym typeface="210 디딤고딕 Light"/>
              </a:rPr>
              <a:t>터치 시스템을 도입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210 디딤고딕 Light"/>
              <a:sym typeface="210 디딤고딕 Light"/>
            </a:endParaRPr>
          </a:p>
        </p:txBody>
      </p:sp>
    </p:spTree>
    <p:extLst>
      <p:ext uri="{BB962C8B-B14F-4D97-AF65-F5344CB8AC3E}">
        <p14:creationId xmlns:p14="http://schemas.microsoft.com/office/powerpoint/2010/main" val="364263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08A152-5858-62B1-9649-3887DA107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DFB248C-CFAF-548E-56C0-ACD4475E4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E1DBEE7-A761-1D7C-4FB5-2F2739A1C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611699D-2B91-AEDA-634C-16F5813BA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6C8D870-F6AD-8A39-D0C2-63CA37945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009F787-1FBE-1B29-44D2-3F672CBBC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ED321EE-FCAC-2986-D8ED-D6C3D67DD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4F0EC29-1CEC-E142-1DF2-F2E5EF6E06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2B1A52D-4345-621C-22A6-CA41D60E4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D93B7398-D872-A11F-AE2E-FC52DD3EDB58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presentation_index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0D65189-33A2-3A0E-2E29-A5112FDB4862}"/>
              </a:ext>
            </a:extLst>
          </p:cNvPr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C2C2C2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INDEX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15B980F-C3B8-F993-B7C9-B7B3530C5352}"/>
              </a:ext>
            </a:extLst>
          </p:cNvPr>
          <p:cNvSpPr txBox="1"/>
          <p:nvPr/>
        </p:nvSpPr>
        <p:spPr>
          <a:xfrm>
            <a:off x="1320800" y="2730500"/>
            <a:ext cx="7975600" cy="16002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Logical Diagram</a:t>
            </a:r>
            <a:endParaRPr kumimoji="0" lang="ko-KR" altLang="en-US" sz="9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2A4207-B13E-E658-7B76-EDC27894DC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4381500"/>
            <a:ext cx="7078980" cy="39385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3A793D4-CED4-F32C-62A0-8698340CB9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484682"/>
            <a:ext cx="698483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4971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41CAB5-73A3-469E-97BF-6551F3017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111408-4F88-30F7-08F9-7C15252FA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11CF9A4-B15C-9B68-19F5-545C1444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14EC9B2-D874-D7D1-6682-E230E0AC1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C8EDE2A-6568-7BDD-08DF-65FC74746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21823F-F7E3-8B29-62B4-C08A304D1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A8E85F5-5464-AF80-3027-259891C26F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4E517BE-0176-E459-D80F-9296E207E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31158AF-E307-B3E7-08DE-F685B0186A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019277E-8456-C15F-787B-C344AA3B3F76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presentation_index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49C86B3-3680-505C-5A78-04F566A73942}"/>
              </a:ext>
            </a:extLst>
          </p:cNvPr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C2C2C2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INDEX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2DDB1F9F-F250-8BC4-9773-A69F6114A930}"/>
              </a:ext>
            </a:extLst>
          </p:cNvPr>
          <p:cNvSpPr txBox="1"/>
          <p:nvPr/>
        </p:nvSpPr>
        <p:spPr>
          <a:xfrm>
            <a:off x="1320800" y="2730500"/>
            <a:ext cx="7975600" cy="16002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Logical Diagram</a:t>
            </a:r>
            <a:endParaRPr kumimoji="0" lang="ko-KR" altLang="en-US" sz="9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95BD68-F7CC-1B9A-19BB-A6BA530454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80" y="2730500"/>
            <a:ext cx="72485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9103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7E938F-539D-9C4C-7BFA-B7B7F3C51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1A8F12C-1229-2422-4B92-9C04012F5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406FF1-0F57-117B-D68F-16FAAAC83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134F94-8BDA-ABE3-2D6E-FC4F27DE7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34BBE9F-5995-9E09-5CBE-E3814CE2A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B3F5B88-A2AF-0940-AEA3-78F077316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FB272D6-9DC4-4E4F-74D0-CFC9C6CDF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74EE4F0-7182-A5D5-A3FD-E460DCB3AD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20191F-1E57-8FF1-AFAF-97D3812F27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64383D8-BA05-71A5-2C7E-6008FD77CD1C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presentation_index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3BF5C49-E28B-E203-21B1-592DC9BD76F7}"/>
              </a:ext>
            </a:extLst>
          </p:cNvPr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C2C2C2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INDEX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85AF061-6ECB-8B5F-9674-CDE31EB1FA9C}"/>
              </a:ext>
            </a:extLst>
          </p:cNvPr>
          <p:cNvSpPr txBox="1"/>
          <p:nvPr/>
        </p:nvSpPr>
        <p:spPr>
          <a:xfrm>
            <a:off x="1320800" y="2730500"/>
            <a:ext cx="7975600" cy="16002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더잠실 3 Regular"/>
                <a:ea typeface="더잠실 3 Regular"/>
                <a:cs typeface="+mn-cs"/>
              </a:rPr>
              <a:t>Logical Diagram</a:t>
            </a:r>
            <a:endParaRPr kumimoji="0" lang="ko-KR" altLang="en-US" sz="9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더잠실 3 Regular"/>
              <a:ea typeface="더잠실 3 Regular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CA3744-30FE-7D11-5BA0-1FC446AAAE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217" y="1765300"/>
            <a:ext cx="7058025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4011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286000" y="4393403"/>
            <a:ext cx="2628900" cy="1200334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136254" y="3764324"/>
            <a:ext cx="667792" cy="66779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112035" y="4393403"/>
            <a:ext cx="2628900" cy="1200334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5128298" y="6477000"/>
            <a:ext cx="3581400" cy="889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24499"/>
              </a:lnSpc>
              <a:defRPr/>
            </a:pPr>
            <a:r>
              <a:rPr lang="en-US" altLang="ko-KR" sz="2400" b="1" i="0" u="none" strike="noStrike" dirty="0">
                <a:solidFill>
                  <a:schemeClr val="dk1"/>
                </a:solidFill>
                <a:latin typeface="더잠실 3 Regular"/>
                <a:ea typeface="더잠실 3 Regular"/>
              </a:rPr>
              <a:t>Reg</a:t>
            </a:r>
            <a:r>
              <a:rPr lang="en-US" altLang="ko-KR" sz="2400" b="1" dirty="0">
                <a:solidFill>
                  <a:schemeClr val="dk1"/>
                </a:solidFill>
                <a:latin typeface="더잠실 3 Regular"/>
                <a:ea typeface="더잠실 3 Regular"/>
              </a:rPr>
              <a:t>ister</a:t>
            </a:r>
            <a:r>
              <a:rPr lang="en-US" altLang="ko-KR" sz="2400" b="1" i="0" u="none" strike="noStrike" dirty="0">
                <a:solidFill>
                  <a:schemeClr val="dk1"/>
                </a:solidFill>
                <a:latin typeface="더잠실 3 Regular"/>
                <a:ea typeface="더잠실 3 Regular"/>
              </a:rPr>
              <a:t> Page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941481" y="4393403"/>
            <a:ext cx="2628900" cy="1200334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707427" y="4387053"/>
            <a:ext cx="2628900" cy="1200334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911489" y="3764324"/>
            <a:ext cx="667792" cy="66779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804435" y="3764324"/>
            <a:ext cx="667792" cy="66779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381" y="3757974"/>
            <a:ext cx="667792" cy="667792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더잠실 3 Regular"/>
                <a:ea typeface="더잠실 3 Regular"/>
              </a:rPr>
              <a:t>presentation_steps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36254" y="3883051"/>
            <a:ext cx="667792" cy="468438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4000" b="0" i="0" u="none" strike="noStrike">
                <a:solidFill>
                  <a:srgbClr val="FFFFFF"/>
                </a:solidFill>
                <a:latin typeface="더잠실 3 Regular"/>
                <a:ea typeface="더잠실 3 Regular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11489" y="3883051"/>
            <a:ext cx="667792" cy="468438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4000" b="0" i="0" u="none" strike="noStrike">
                <a:solidFill>
                  <a:srgbClr val="FFFFFF"/>
                </a:solidFill>
                <a:latin typeface="더잠실 3 Regular"/>
                <a:ea typeface="더잠실 3 Regular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04435" y="3883051"/>
            <a:ext cx="667792" cy="468438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4000" b="0" i="0" u="none" strike="noStrike">
                <a:solidFill>
                  <a:srgbClr val="FFFFFF"/>
                </a:solidFill>
                <a:latin typeface="더잠실 3 Regular"/>
                <a:ea typeface="더잠실 3 Regular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570381" y="3876701"/>
            <a:ext cx="667792" cy="468438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4000" b="0" i="0" u="none" strike="noStrike" dirty="0">
                <a:solidFill>
                  <a:srgbClr val="FFFFFF"/>
                </a:solidFill>
                <a:latin typeface="더잠실 3 Regular"/>
                <a:ea typeface="더잠실 3 Regular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286000" y="5859920"/>
            <a:ext cx="35941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3500" b="0" i="0" u="none" strike="noStrike" dirty="0">
                <a:solidFill>
                  <a:srgbClr val="000000"/>
                </a:solidFill>
                <a:latin typeface="더잠실 3 Regular"/>
                <a:ea typeface="더잠실 3 Regular"/>
              </a:rPr>
              <a:t>1</a:t>
            </a:r>
            <a:r>
              <a:rPr lang="ko-KR" sz="3500" b="0" i="0" u="none" strike="noStrike" dirty="0">
                <a:solidFill>
                  <a:srgbClr val="000000"/>
                </a:solidFill>
                <a:latin typeface="더잠실 3 Regular"/>
                <a:ea typeface="더잠실 3 Regular"/>
              </a:rPr>
              <a:t>단계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86000" y="6477000"/>
            <a:ext cx="3581400" cy="889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24499"/>
              </a:lnSpc>
              <a:defRPr/>
            </a:pPr>
            <a:r>
              <a:rPr lang="en-US" altLang="ko-KR" sz="2400" b="1" i="0" u="none" strike="noStrike" dirty="0">
                <a:solidFill>
                  <a:schemeClr val="dk1"/>
                </a:solidFill>
                <a:latin typeface="더잠실 3 Regular"/>
                <a:ea typeface="더잠실 3 Regular"/>
              </a:rPr>
              <a:t>Log in Page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12035" y="5854700"/>
            <a:ext cx="35941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3500" b="0" i="0" u="none" strike="noStrike" dirty="0">
                <a:solidFill>
                  <a:srgbClr val="000000"/>
                </a:solidFill>
                <a:latin typeface="더잠실 3 Regular"/>
                <a:ea typeface="더잠실 3 Regular"/>
              </a:rPr>
              <a:t>2</a:t>
            </a:r>
            <a:r>
              <a:rPr lang="ko-KR" sz="3500" b="0" i="0" u="none" strike="noStrike" dirty="0">
                <a:solidFill>
                  <a:srgbClr val="000000"/>
                </a:solidFill>
                <a:latin typeface="더잠실 3 Regular"/>
                <a:ea typeface="더잠실 3 Regular"/>
              </a:rPr>
              <a:t>단계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954333" y="5854700"/>
            <a:ext cx="35941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3500" b="0" i="0" u="none" strike="noStrike" dirty="0">
                <a:solidFill>
                  <a:srgbClr val="000000"/>
                </a:solidFill>
                <a:latin typeface="더잠실 3 Regular"/>
                <a:ea typeface="더잠실 3 Regular"/>
              </a:rPr>
              <a:t>3</a:t>
            </a:r>
            <a:r>
              <a:rPr lang="ko-KR" sz="3500" b="0" i="0" u="none" strike="noStrike" dirty="0">
                <a:solidFill>
                  <a:srgbClr val="000000"/>
                </a:solidFill>
                <a:latin typeface="더잠실 3 Regular"/>
                <a:ea typeface="더잠실 3 Regular"/>
              </a:rPr>
              <a:t>단계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967033" y="6477000"/>
            <a:ext cx="3581400" cy="1346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24499"/>
              </a:lnSpc>
              <a:defRPr/>
            </a:pPr>
            <a:r>
              <a:rPr lang="en-US" altLang="ko-KR" sz="2400" b="1" i="0" u="none" strike="noStrike" dirty="0">
                <a:solidFill>
                  <a:schemeClr val="dk1"/>
                </a:solidFill>
                <a:latin typeface="더잠실 3 Regular"/>
                <a:ea typeface="더잠실 3 Regular"/>
              </a:rPr>
              <a:t>Lobby Page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805768" y="5854700"/>
            <a:ext cx="35941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3500" b="0" i="0" u="none" strike="noStrike" dirty="0">
                <a:solidFill>
                  <a:srgbClr val="000000"/>
                </a:solidFill>
                <a:latin typeface="더잠실 3 Regular"/>
                <a:ea typeface="더잠실 3 Regular"/>
              </a:rPr>
              <a:t>4</a:t>
            </a:r>
            <a:r>
              <a:rPr lang="ko-KR" sz="3500" b="0" i="0" u="none" strike="noStrike" dirty="0">
                <a:solidFill>
                  <a:srgbClr val="000000"/>
                </a:solidFill>
                <a:latin typeface="더잠실 3 Regular"/>
                <a:ea typeface="더잠실 3 Regular"/>
              </a:rPr>
              <a:t>단계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818468" y="6477000"/>
            <a:ext cx="3581400" cy="1346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24499"/>
              </a:lnSpc>
              <a:defRPr/>
            </a:pPr>
            <a:r>
              <a:rPr lang="en-US" altLang="ko-KR" sz="2400" b="1" i="0" u="none" strike="noStrike" dirty="0" err="1">
                <a:solidFill>
                  <a:schemeClr val="dk1"/>
                </a:solidFill>
                <a:latin typeface="더잠실 3 Regular"/>
                <a:ea typeface="더잠실 3 Regular"/>
              </a:rPr>
              <a:t>ChatRoom</a:t>
            </a:r>
            <a:r>
              <a:rPr lang="en-US" altLang="ko-KR" sz="2400" b="1" i="0" u="none" strike="noStrike" dirty="0">
                <a:solidFill>
                  <a:schemeClr val="dk1"/>
                </a:solidFill>
                <a:latin typeface="더잠실 3 Regular"/>
                <a:ea typeface="더잠실 3 Regular"/>
              </a:rPr>
              <a:t> Page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334000" y="2146300"/>
            <a:ext cx="76200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4000" b="0" i="0" u="none" strike="noStrike">
                <a:solidFill>
                  <a:srgbClr val="000000"/>
                </a:solidFill>
                <a:latin typeface="더잠실 3 Regular"/>
                <a:ea typeface="더잠실 3 Regular"/>
              </a:rPr>
              <a:t>Application Flow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340753" y="4613223"/>
            <a:ext cx="811494" cy="81149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217466" y="4689301"/>
            <a:ext cx="659338" cy="65933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8983453" y="4663942"/>
            <a:ext cx="710056" cy="71005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1774880" y="4606873"/>
            <a:ext cx="811494" cy="811494"/>
          </a:xfrm>
          <a:prstGeom prst="rect">
            <a:avLst/>
          </a:prstGeom>
        </p:spPr>
      </p:pic>
      <p:pic>
        <p:nvPicPr>
          <p:cNvPr id="87" name="Picture 9">
            <a:extLst>
              <a:ext uri="{FF2B5EF4-FFF2-40B4-BE49-F238E27FC236}">
                <a16:creationId xmlns:a16="http://schemas.microsoft.com/office/drawing/2014/main" id="{29163352-E338-6A54-2308-FAAF01AB54D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613073" y="4387053"/>
            <a:ext cx="2628900" cy="1200334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B6DBBF51-5F6D-FFAE-E325-14F70DDB334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4769627" y="4581074"/>
            <a:ext cx="812292" cy="812292"/>
          </a:xfrm>
          <a:prstGeom prst="rect">
            <a:avLst/>
          </a:prstGeom>
        </p:spPr>
      </p:pic>
      <p:pic>
        <p:nvPicPr>
          <p:cNvPr id="89" name="Picture 21">
            <a:extLst>
              <a:ext uri="{FF2B5EF4-FFF2-40B4-BE49-F238E27FC236}">
                <a16:creationId xmlns:a16="http://schemas.microsoft.com/office/drawing/2014/main" id="{EEC5C52A-3966-9066-D02A-DDCAC7CD63A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3336327" y="3793086"/>
            <a:ext cx="667792" cy="667792"/>
          </a:xfrm>
          <a:prstGeom prst="rect">
            <a:avLst/>
          </a:prstGeom>
        </p:spPr>
      </p:pic>
      <p:sp>
        <p:nvSpPr>
          <p:cNvPr id="90" name="TextBox 26">
            <a:extLst>
              <a:ext uri="{FF2B5EF4-FFF2-40B4-BE49-F238E27FC236}">
                <a16:creationId xmlns:a16="http://schemas.microsoft.com/office/drawing/2014/main" id="{5B7CEDE7-B706-A9B6-0EDE-74269A6E15F6}"/>
              </a:ext>
            </a:extLst>
          </p:cNvPr>
          <p:cNvSpPr txBox="1"/>
          <p:nvPr/>
        </p:nvSpPr>
        <p:spPr>
          <a:xfrm>
            <a:off x="13336327" y="3911813"/>
            <a:ext cx="667792" cy="468438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4000" b="0" i="0" u="none" strike="noStrike" dirty="0">
                <a:solidFill>
                  <a:srgbClr val="FFFFFF"/>
                </a:solidFill>
                <a:latin typeface="더잠실 3 Regular"/>
                <a:ea typeface="더잠실 3 Regular"/>
              </a:rPr>
              <a:t>5</a:t>
            </a:r>
          </a:p>
        </p:txBody>
      </p:sp>
      <p:sp>
        <p:nvSpPr>
          <p:cNvPr id="91" name="TextBox 32">
            <a:extLst>
              <a:ext uri="{FF2B5EF4-FFF2-40B4-BE49-F238E27FC236}">
                <a16:creationId xmlns:a16="http://schemas.microsoft.com/office/drawing/2014/main" id="{DCFBD985-F33C-E973-2BBC-2060D3178958}"/>
              </a:ext>
            </a:extLst>
          </p:cNvPr>
          <p:cNvSpPr txBox="1"/>
          <p:nvPr/>
        </p:nvSpPr>
        <p:spPr>
          <a:xfrm>
            <a:off x="13740627" y="5854700"/>
            <a:ext cx="35941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500" dirty="0">
                <a:solidFill>
                  <a:srgbClr val="000000"/>
                </a:solidFill>
                <a:latin typeface="더잠실 3 Regular"/>
                <a:ea typeface="더잠실 3 Regular"/>
              </a:rPr>
              <a:t>5</a:t>
            </a:r>
            <a:r>
              <a:rPr lang="ko-KR" sz="3500" b="0" i="0" u="none" strike="noStrike" dirty="0">
                <a:solidFill>
                  <a:srgbClr val="000000"/>
                </a:solidFill>
                <a:latin typeface="더잠실 3 Regular"/>
                <a:ea typeface="더잠실 3 Regular"/>
              </a:rPr>
              <a:t>단계</a:t>
            </a:r>
          </a:p>
        </p:txBody>
      </p:sp>
      <p:sp>
        <p:nvSpPr>
          <p:cNvPr id="92" name="TextBox 33">
            <a:extLst>
              <a:ext uri="{FF2B5EF4-FFF2-40B4-BE49-F238E27FC236}">
                <a16:creationId xmlns:a16="http://schemas.microsoft.com/office/drawing/2014/main" id="{AE13946D-6FAE-8668-B958-DAB3F454467B}"/>
              </a:ext>
            </a:extLst>
          </p:cNvPr>
          <p:cNvSpPr txBox="1"/>
          <p:nvPr/>
        </p:nvSpPr>
        <p:spPr>
          <a:xfrm>
            <a:off x="13740627" y="6477000"/>
            <a:ext cx="3581400" cy="1346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24499"/>
              </a:lnSpc>
              <a:defRPr/>
            </a:pPr>
            <a:r>
              <a:rPr lang="en-US" altLang="ko-KR" sz="2400" b="1" i="0" u="none" strike="noStrike" dirty="0">
                <a:solidFill>
                  <a:schemeClr val="dk1"/>
                </a:solidFill>
                <a:latin typeface="더잠실 3 Regular"/>
                <a:ea typeface="더잠실 3 Regular"/>
              </a:rPr>
              <a:t>Sharing Page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815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더잠실 3 Regular"/>
                <a:ea typeface="더잠실 3 Regular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4500" b="0" i="0" u="none" strike="noStrike">
                <a:solidFill>
                  <a:srgbClr val="C2C2C2"/>
                </a:solidFill>
                <a:latin typeface="더잠실 3 Regular"/>
                <a:ea typeface="더잠실 3 Regular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2103100" cy="2971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9000" b="0" i="0" u="none" strike="noStrike" dirty="0">
                <a:solidFill>
                  <a:srgbClr val="000000"/>
                </a:solidFill>
                <a:latin typeface="더잠실 3 Regular"/>
                <a:ea typeface="더잠실 3 Regular"/>
              </a:rPr>
              <a:t>Log </a:t>
            </a:r>
            <a:r>
              <a:rPr lang="en-US" altLang="ko-KR" sz="9000" dirty="0">
                <a:solidFill>
                  <a:srgbClr val="000000"/>
                </a:solidFill>
                <a:latin typeface="더잠실 3 Regular"/>
                <a:ea typeface="더잠실 3 Regular"/>
              </a:rPr>
              <a:t>in</a:t>
            </a:r>
            <a:endParaRPr lang="en-US" sz="9000" b="0" i="0" u="none" strike="noStrike" dirty="0">
              <a:solidFill>
                <a:srgbClr val="000000"/>
              </a:solidFill>
              <a:ea typeface="더잠실 3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20800" y="7416800"/>
            <a:ext cx="8458200" cy="154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 dirty="0">
                <a:solidFill>
                  <a:srgbClr val="262626"/>
                </a:solidFill>
                <a:latin typeface="더잠실 3 Regular"/>
                <a:ea typeface="더잠실 3 Regular"/>
              </a:rPr>
              <a:t>로그인 해 주시기 바랍니다</a:t>
            </a:r>
            <a:r>
              <a:rPr lang="en-US" altLang="ko-KR" sz="3200" b="0" i="0" u="none" strike="noStrike" dirty="0">
                <a:solidFill>
                  <a:srgbClr val="262626"/>
                </a:solidFill>
                <a:latin typeface="더잠실 3 Regular"/>
                <a:ea typeface="더잠실 3 Regular"/>
              </a:rPr>
              <a:t>...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725400" y="2324100"/>
            <a:ext cx="3200400" cy="3200400"/>
          </a:xfrm>
          <a:prstGeom prst="rect">
            <a:avLst/>
          </a:prstGeom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id="{C16356E8-1673-0D9D-4303-760B4B8A31E1}"/>
              </a:ext>
            </a:extLst>
          </p:cNvPr>
          <p:cNvSpPr txBox="1"/>
          <p:nvPr/>
        </p:nvSpPr>
        <p:spPr>
          <a:xfrm>
            <a:off x="1320800" y="4983518"/>
            <a:ext cx="8737600" cy="154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핵심 코드 </a:t>
            </a:r>
            <a:r>
              <a:rPr lang="en-US" altLang="ko-KR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: UDP / Framebuffer + </a:t>
            </a:r>
            <a:r>
              <a:rPr lang="en-US" altLang="ko-KR" sz="3200" dirty="0" err="1">
                <a:solidFill>
                  <a:srgbClr val="262626"/>
                </a:solidFill>
                <a:latin typeface="더잠실 3 Regular"/>
                <a:ea typeface="더잠실 3 Regular"/>
              </a:rPr>
              <a:t>Server_DB</a:t>
            </a:r>
            <a:r>
              <a:rPr lang="en-US" altLang="ko-KR" sz="3200" dirty="0">
                <a:solidFill>
                  <a:srgbClr val="262626"/>
                </a:solidFill>
                <a:latin typeface="더잠실 3 Regular"/>
                <a:ea typeface="더잠실 3 Regular"/>
              </a:rPr>
              <a:t> + Touch</a:t>
            </a:r>
            <a:endParaRPr lang="en-US" altLang="ko-KR" sz="3200" b="0" i="0" u="none" strike="noStrike" dirty="0">
              <a:solidFill>
                <a:srgbClr val="262626"/>
              </a:solidFill>
              <a:latin typeface="더잠실 3 Regular"/>
              <a:ea typeface="더잠실 3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827</Words>
  <Application>Microsoft Office PowerPoint</Application>
  <PresentationFormat>사용자 지정</PresentationFormat>
  <Paragraphs>198</Paragraphs>
  <Slides>27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더잠실 3 Regular</vt:lpstr>
      <vt:lpstr>Arial</vt:lpstr>
      <vt:lpstr>Calibri</vt:lpstr>
      <vt:lpstr>Pretendard Light</vt:lpstr>
      <vt:lpstr>210 밀레니얼 Light</vt:lpstr>
      <vt:lpstr>Pretendard 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JongBeoom Lee</dc:creator>
  <cp:lastModifiedBy>JongBeoom Lee</cp:lastModifiedBy>
  <cp:revision>23</cp:revision>
  <dcterms:created xsi:type="dcterms:W3CDTF">2006-08-16T00:00:00Z</dcterms:created>
  <dcterms:modified xsi:type="dcterms:W3CDTF">2025-02-10T01:42:56Z</dcterms:modified>
  <cp:version/>
</cp:coreProperties>
</file>